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8" r:id="rId3"/>
    <p:sldId id="270" r:id="rId4"/>
    <p:sldId id="263" r:id="rId5"/>
    <p:sldId id="269" r:id="rId6"/>
    <p:sldId id="257" r:id="rId7"/>
    <p:sldId id="258" r:id="rId8"/>
    <p:sldId id="259" r:id="rId9"/>
    <p:sldId id="262" r:id="rId10"/>
    <p:sldId id="260" r:id="rId11"/>
    <p:sldId id="261" r:id="rId12"/>
    <p:sldId id="271" r:id="rId13"/>
    <p:sldId id="265" r:id="rId14"/>
    <p:sldId id="273" r:id="rId15"/>
    <p:sldId id="266" r:id="rId16"/>
    <p:sldId id="272" r:id="rId17"/>
    <p:sldId id="267" r:id="rId18"/>
    <p:sldId id="264" r:id="rId19"/>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1C5DBA-39A8-4A91-8BFC-3F311B6F1C8C}">
          <p14:sldIdLst>
            <p14:sldId id="256"/>
            <p14:sldId id="268"/>
            <p14:sldId id="270"/>
            <p14:sldId id="263"/>
            <p14:sldId id="269"/>
            <p14:sldId id="257"/>
            <p14:sldId id="258"/>
            <p14:sldId id="259"/>
            <p14:sldId id="262"/>
            <p14:sldId id="260"/>
            <p14:sldId id="261"/>
            <p14:sldId id="271"/>
            <p14:sldId id="265"/>
            <p14:sldId id="273"/>
            <p14:sldId id="266"/>
            <p14:sldId id="272"/>
            <p14:sldId id="267"/>
            <p14:sldId id="2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 Heredia" initials="jH" lastIdx="4" clrIdx="0">
    <p:extLst>
      <p:ext uri="{19B8F6BF-5375-455C-9EA6-DF929625EA0E}">
        <p15:presenceInfo xmlns:p15="http://schemas.microsoft.com/office/powerpoint/2012/main" userId="828ef332f1ffd1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1" autoAdjust="0"/>
    <p:restoredTop sz="86386" autoAdjust="0"/>
  </p:normalViewPr>
  <p:slideViewPr>
    <p:cSldViewPr snapToGrid="0">
      <p:cViewPr varScale="1">
        <p:scale>
          <a:sx n="140" d="100"/>
          <a:sy n="140" d="100"/>
        </p:scale>
        <p:origin x="1296" y="1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755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755650"/>
          </a:xfrm>
          <a:prstGeom prst="rect">
            <a:avLst/>
          </a:prstGeom>
        </p:spPr>
        <p:txBody>
          <a:bodyPr vert="horz" lIns="91440" tIns="45720" rIns="91440" bIns="45720" rtlCol="0"/>
          <a:lstStyle>
            <a:lvl1pPr algn="r">
              <a:defRPr sz="1200"/>
            </a:lvl1pPr>
          </a:lstStyle>
          <a:p>
            <a:fld id="{151E649B-4347-43EC-A0B2-1C267059A3E1}" type="datetimeFigureOut">
              <a:rPr lang="en-US" smtClean="0"/>
              <a:t>4/26/2023</a:t>
            </a:fld>
            <a:endParaRPr lang="en-US"/>
          </a:p>
        </p:txBody>
      </p:sp>
      <p:sp>
        <p:nvSpPr>
          <p:cNvPr id="4" name="Slide Image Placeholder 3"/>
          <p:cNvSpPr>
            <a:spLocks noGrp="1" noRot="1" noChangeAspect="1"/>
          </p:cNvSpPr>
          <p:nvPr>
            <p:ph type="sldImg" idx="2"/>
          </p:nvPr>
        </p:nvSpPr>
        <p:spPr>
          <a:xfrm>
            <a:off x="274638" y="1885950"/>
            <a:ext cx="9051925" cy="5092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7261225"/>
            <a:ext cx="7680325" cy="5940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31950"/>
            <a:ext cx="4160838" cy="755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14331950"/>
            <a:ext cx="4160838" cy="755650"/>
          </a:xfrm>
          <a:prstGeom prst="rect">
            <a:avLst/>
          </a:prstGeom>
        </p:spPr>
        <p:txBody>
          <a:bodyPr vert="horz" lIns="91440" tIns="45720" rIns="91440" bIns="45720" rtlCol="0" anchor="b"/>
          <a:lstStyle>
            <a:lvl1pPr algn="r">
              <a:defRPr sz="1200"/>
            </a:lvl1pPr>
          </a:lstStyle>
          <a:p>
            <a:fld id="{8DBFC375-484F-4295-A2D8-21AC1CCD15FA}" type="slidenum">
              <a:rPr lang="en-US" smtClean="0"/>
              <a:t>‹#›</a:t>
            </a:fld>
            <a:endParaRPr lang="en-US"/>
          </a:p>
        </p:txBody>
      </p:sp>
    </p:spTree>
    <p:extLst>
      <p:ext uri="{BB962C8B-B14F-4D97-AF65-F5344CB8AC3E}">
        <p14:creationId xmlns:p14="http://schemas.microsoft.com/office/powerpoint/2010/main" val="310290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FC375-484F-4295-A2D8-21AC1CCD15FA}" type="slidenum">
              <a:rPr lang="en-US" smtClean="0"/>
              <a:t>5</a:t>
            </a:fld>
            <a:endParaRPr lang="en-US"/>
          </a:p>
        </p:txBody>
      </p:sp>
    </p:spTree>
    <p:extLst>
      <p:ext uri="{BB962C8B-B14F-4D97-AF65-F5344CB8AC3E}">
        <p14:creationId xmlns:p14="http://schemas.microsoft.com/office/powerpoint/2010/main" val="113246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FC375-484F-4295-A2D8-21AC1CCD15FA}" type="slidenum">
              <a:rPr lang="en-US" smtClean="0"/>
              <a:t>6</a:t>
            </a:fld>
            <a:endParaRPr lang="en-US"/>
          </a:p>
        </p:txBody>
      </p:sp>
    </p:spTree>
    <p:extLst>
      <p:ext uri="{BB962C8B-B14F-4D97-AF65-F5344CB8AC3E}">
        <p14:creationId xmlns:p14="http://schemas.microsoft.com/office/powerpoint/2010/main" val="271939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66A9-EA91-43E0-6E08-2E6588357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3E8BE-28A4-C204-EE47-854DF1A63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0204B-65B0-C44C-C6CD-6B32D0875844}"/>
              </a:ext>
            </a:extLst>
          </p:cNvPr>
          <p:cNvSpPr>
            <a:spLocks noGrp="1"/>
          </p:cNvSpPr>
          <p:nvPr>
            <p:ph type="dt" sz="half" idx="10"/>
          </p:nvPr>
        </p:nvSpPr>
        <p:spPr/>
        <p:txBody>
          <a:bodyPr/>
          <a:lstStyle/>
          <a:p>
            <a:fld id="{4A1DC852-D0CA-447F-8979-6CA783C2364B}" type="datetimeFigureOut">
              <a:rPr lang="en-US" smtClean="0"/>
              <a:t>4/26/2023</a:t>
            </a:fld>
            <a:endParaRPr lang="en-US"/>
          </a:p>
        </p:txBody>
      </p:sp>
      <p:sp>
        <p:nvSpPr>
          <p:cNvPr id="5" name="Footer Placeholder 4">
            <a:extLst>
              <a:ext uri="{FF2B5EF4-FFF2-40B4-BE49-F238E27FC236}">
                <a16:creationId xmlns:a16="http://schemas.microsoft.com/office/drawing/2014/main" id="{9575DFFA-B8EC-B9F9-EF48-8033CB55D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B41C4-1407-87F6-C9C3-8DFE52D82B2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7797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E728-B2D7-2E47-D001-246497EF6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EE9D1-7373-945A-79B4-B2EF72CA4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5C994-CAC5-05B0-6036-DACB8BA4E733}"/>
              </a:ext>
            </a:extLst>
          </p:cNvPr>
          <p:cNvSpPr>
            <a:spLocks noGrp="1"/>
          </p:cNvSpPr>
          <p:nvPr>
            <p:ph type="dt" sz="half" idx="10"/>
          </p:nvPr>
        </p:nvSpPr>
        <p:spPr/>
        <p:txBody>
          <a:bodyPr/>
          <a:lstStyle/>
          <a:p>
            <a:fld id="{4A1DC852-D0CA-447F-8979-6CA783C2364B}" type="datetimeFigureOut">
              <a:rPr lang="en-US" smtClean="0"/>
              <a:t>4/26/2023</a:t>
            </a:fld>
            <a:endParaRPr lang="en-US"/>
          </a:p>
        </p:txBody>
      </p:sp>
      <p:sp>
        <p:nvSpPr>
          <p:cNvPr id="5" name="Footer Placeholder 4">
            <a:extLst>
              <a:ext uri="{FF2B5EF4-FFF2-40B4-BE49-F238E27FC236}">
                <a16:creationId xmlns:a16="http://schemas.microsoft.com/office/drawing/2014/main" id="{EEF06FF9-953A-A223-E03C-2A6F71EF5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4A201-4C8C-2DC6-904A-74CD3B99B23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6921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A43C1-804A-3775-0823-446160243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077F-F4E9-6EC1-8C4B-D744DBC15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DBBDF-4EA8-B19E-FF67-AD8BB3192954}"/>
              </a:ext>
            </a:extLst>
          </p:cNvPr>
          <p:cNvSpPr>
            <a:spLocks noGrp="1"/>
          </p:cNvSpPr>
          <p:nvPr>
            <p:ph type="dt" sz="half" idx="10"/>
          </p:nvPr>
        </p:nvSpPr>
        <p:spPr/>
        <p:txBody>
          <a:bodyPr/>
          <a:lstStyle/>
          <a:p>
            <a:fld id="{4A1DC852-D0CA-447F-8979-6CA783C2364B}" type="datetimeFigureOut">
              <a:rPr lang="en-US" smtClean="0"/>
              <a:t>4/26/2023</a:t>
            </a:fld>
            <a:endParaRPr lang="en-US"/>
          </a:p>
        </p:txBody>
      </p:sp>
      <p:sp>
        <p:nvSpPr>
          <p:cNvPr id="5" name="Footer Placeholder 4">
            <a:extLst>
              <a:ext uri="{FF2B5EF4-FFF2-40B4-BE49-F238E27FC236}">
                <a16:creationId xmlns:a16="http://schemas.microsoft.com/office/drawing/2014/main" id="{3BDBA684-4A25-E0C8-0A30-33E2BD21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AAD7B-E810-1E59-509F-A7B60AB5E157}"/>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5857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50D6-5279-9F78-CD75-A91A29702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4C117-6C6E-9E0C-708F-4C4FDBFF7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A660D-EEB6-4768-2D18-06CB1740AA8C}"/>
              </a:ext>
            </a:extLst>
          </p:cNvPr>
          <p:cNvSpPr>
            <a:spLocks noGrp="1"/>
          </p:cNvSpPr>
          <p:nvPr>
            <p:ph type="dt" sz="half" idx="10"/>
          </p:nvPr>
        </p:nvSpPr>
        <p:spPr/>
        <p:txBody>
          <a:bodyPr/>
          <a:lstStyle/>
          <a:p>
            <a:fld id="{4A1DC852-D0CA-447F-8979-6CA783C2364B}" type="datetimeFigureOut">
              <a:rPr lang="en-US" smtClean="0"/>
              <a:t>4/26/2023</a:t>
            </a:fld>
            <a:endParaRPr lang="en-US"/>
          </a:p>
        </p:txBody>
      </p:sp>
      <p:sp>
        <p:nvSpPr>
          <p:cNvPr id="5" name="Footer Placeholder 4">
            <a:extLst>
              <a:ext uri="{FF2B5EF4-FFF2-40B4-BE49-F238E27FC236}">
                <a16:creationId xmlns:a16="http://schemas.microsoft.com/office/drawing/2014/main" id="{F08AB626-CB87-D696-F684-E0F0A3D2F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DADEB-1D03-FB94-6694-B5423DDBD98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30056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3D46-8190-FB33-37B1-696654AC8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9989-32CA-1E8B-EA5E-D75C07F20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46B03-2DA9-20AB-363F-095CABA3DDBA}"/>
              </a:ext>
            </a:extLst>
          </p:cNvPr>
          <p:cNvSpPr>
            <a:spLocks noGrp="1"/>
          </p:cNvSpPr>
          <p:nvPr>
            <p:ph type="dt" sz="half" idx="10"/>
          </p:nvPr>
        </p:nvSpPr>
        <p:spPr/>
        <p:txBody>
          <a:bodyPr/>
          <a:lstStyle/>
          <a:p>
            <a:fld id="{4A1DC852-D0CA-447F-8979-6CA783C2364B}" type="datetimeFigureOut">
              <a:rPr lang="en-US" smtClean="0"/>
              <a:t>4/26/2023</a:t>
            </a:fld>
            <a:endParaRPr lang="en-US"/>
          </a:p>
        </p:txBody>
      </p:sp>
      <p:sp>
        <p:nvSpPr>
          <p:cNvPr id="5" name="Footer Placeholder 4">
            <a:extLst>
              <a:ext uri="{FF2B5EF4-FFF2-40B4-BE49-F238E27FC236}">
                <a16:creationId xmlns:a16="http://schemas.microsoft.com/office/drawing/2014/main" id="{9B24C1F5-B78F-0195-18D9-AEA3CF11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3F6E5-1101-EE84-E850-0FBFB62DBF4D}"/>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53396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6050-CB3E-87E6-2330-F37B5DDBA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57F28-183B-25AB-D037-8B09E134E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DB1D-D5BA-5E00-BE0F-2B245213F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67275-7344-0AA9-23A0-2D58FD925C8C}"/>
              </a:ext>
            </a:extLst>
          </p:cNvPr>
          <p:cNvSpPr>
            <a:spLocks noGrp="1"/>
          </p:cNvSpPr>
          <p:nvPr>
            <p:ph type="dt" sz="half" idx="10"/>
          </p:nvPr>
        </p:nvSpPr>
        <p:spPr/>
        <p:txBody>
          <a:bodyPr/>
          <a:lstStyle/>
          <a:p>
            <a:fld id="{4A1DC852-D0CA-447F-8979-6CA783C2364B}" type="datetimeFigureOut">
              <a:rPr lang="en-US" smtClean="0"/>
              <a:t>4/26/2023</a:t>
            </a:fld>
            <a:endParaRPr lang="en-US"/>
          </a:p>
        </p:txBody>
      </p:sp>
      <p:sp>
        <p:nvSpPr>
          <p:cNvPr id="6" name="Footer Placeholder 5">
            <a:extLst>
              <a:ext uri="{FF2B5EF4-FFF2-40B4-BE49-F238E27FC236}">
                <a16:creationId xmlns:a16="http://schemas.microsoft.com/office/drawing/2014/main" id="{29398384-0C5F-1C31-8C2B-F7CC30938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9FEE-7025-C00F-1C43-4068B64EA52B}"/>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58491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F3C3-757F-4B3A-35AB-885ECF3B6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893D2-FF85-A736-8764-35C273034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670C1-D957-6782-29EA-5A86139DF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A9AAC-FD3A-883C-2F1F-070CCDEDF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445EE-AC83-7478-44D1-7266B708D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49F63-AE2A-59BD-2797-6173292E2134}"/>
              </a:ext>
            </a:extLst>
          </p:cNvPr>
          <p:cNvSpPr>
            <a:spLocks noGrp="1"/>
          </p:cNvSpPr>
          <p:nvPr>
            <p:ph type="dt" sz="half" idx="10"/>
          </p:nvPr>
        </p:nvSpPr>
        <p:spPr/>
        <p:txBody>
          <a:bodyPr/>
          <a:lstStyle/>
          <a:p>
            <a:fld id="{4A1DC852-D0CA-447F-8979-6CA783C2364B}" type="datetimeFigureOut">
              <a:rPr lang="en-US" smtClean="0"/>
              <a:t>4/26/2023</a:t>
            </a:fld>
            <a:endParaRPr lang="en-US"/>
          </a:p>
        </p:txBody>
      </p:sp>
      <p:sp>
        <p:nvSpPr>
          <p:cNvPr id="8" name="Footer Placeholder 7">
            <a:extLst>
              <a:ext uri="{FF2B5EF4-FFF2-40B4-BE49-F238E27FC236}">
                <a16:creationId xmlns:a16="http://schemas.microsoft.com/office/drawing/2014/main" id="{54144437-EF8F-9F7A-DA58-01CCCF07D3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5ED165-EE1C-50CA-AC27-7464CFCB224A}"/>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11281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5EF-A7A0-C37B-B773-AA2D14857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0C43-2135-6065-A1D3-4E6CEFB574DB}"/>
              </a:ext>
            </a:extLst>
          </p:cNvPr>
          <p:cNvSpPr>
            <a:spLocks noGrp="1"/>
          </p:cNvSpPr>
          <p:nvPr>
            <p:ph type="dt" sz="half" idx="10"/>
          </p:nvPr>
        </p:nvSpPr>
        <p:spPr/>
        <p:txBody>
          <a:bodyPr/>
          <a:lstStyle/>
          <a:p>
            <a:fld id="{4A1DC852-D0CA-447F-8979-6CA783C2364B}" type="datetimeFigureOut">
              <a:rPr lang="en-US" smtClean="0"/>
              <a:t>4/26/2023</a:t>
            </a:fld>
            <a:endParaRPr lang="en-US"/>
          </a:p>
        </p:txBody>
      </p:sp>
      <p:sp>
        <p:nvSpPr>
          <p:cNvPr id="4" name="Footer Placeholder 3">
            <a:extLst>
              <a:ext uri="{FF2B5EF4-FFF2-40B4-BE49-F238E27FC236}">
                <a16:creationId xmlns:a16="http://schemas.microsoft.com/office/drawing/2014/main" id="{258E0F58-9E0E-4436-D01D-F0A1B87FA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E1CEB-053F-7EB4-98FE-84D4A039472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1236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F7FC8-305E-E0EF-2621-F87DC4C51A1A}"/>
              </a:ext>
            </a:extLst>
          </p:cNvPr>
          <p:cNvSpPr>
            <a:spLocks noGrp="1"/>
          </p:cNvSpPr>
          <p:nvPr>
            <p:ph type="dt" sz="half" idx="10"/>
          </p:nvPr>
        </p:nvSpPr>
        <p:spPr/>
        <p:txBody>
          <a:bodyPr/>
          <a:lstStyle/>
          <a:p>
            <a:fld id="{4A1DC852-D0CA-447F-8979-6CA783C2364B}" type="datetimeFigureOut">
              <a:rPr lang="en-US" smtClean="0"/>
              <a:t>4/26/2023</a:t>
            </a:fld>
            <a:endParaRPr lang="en-US"/>
          </a:p>
        </p:txBody>
      </p:sp>
      <p:sp>
        <p:nvSpPr>
          <p:cNvPr id="3" name="Footer Placeholder 2">
            <a:extLst>
              <a:ext uri="{FF2B5EF4-FFF2-40B4-BE49-F238E27FC236}">
                <a16:creationId xmlns:a16="http://schemas.microsoft.com/office/drawing/2014/main" id="{DE25EFE3-1C0C-D3EA-D09B-A57F20512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1FA70-7B32-6A5F-2172-65ABAE2AE75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68425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D90B-1E43-C75F-281D-1D565881B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F426A-165E-B134-7B76-3D1F9E2F9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11CAD-3613-EC7D-8294-12F9CEF5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C7899-FE33-15C7-E11C-054E03509952}"/>
              </a:ext>
            </a:extLst>
          </p:cNvPr>
          <p:cNvSpPr>
            <a:spLocks noGrp="1"/>
          </p:cNvSpPr>
          <p:nvPr>
            <p:ph type="dt" sz="half" idx="10"/>
          </p:nvPr>
        </p:nvSpPr>
        <p:spPr/>
        <p:txBody>
          <a:bodyPr/>
          <a:lstStyle/>
          <a:p>
            <a:fld id="{4A1DC852-D0CA-447F-8979-6CA783C2364B}" type="datetimeFigureOut">
              <a:rPr lang="en-US" smtClean="0"/>
              <a:t>4/26/2023</a:t>
            </a:fld>
            <a:endParaRPr lang="en-US"/>
          </a:p>
        </p:txBody>
      </p:sp>
      <p:sp>
        <p:nvSpPr>
          <p:cNvPr id="6" name="Footer Placeholder 5">
            <a:extLst>
              <a:ext uri="{FF2B5EF4-FFF2-40B4-BE49-F238E27FC236}">
                <a16:creationId xmlns:a16="http://schemas.microsoft.com/office/drawing/2014/main" id="{EA1785B7-9063-DBF6-FB3A-393C2BA3D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7C550-CB9C-58C6-3DE0-5128AEAE35C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8354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3D4F-3B61-C227-D4A7-A07241107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E0780-077A-DA87-70C0-39DDEED10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493AE4-D088-FB3F-EBB6-FAED0C5F9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3DC5-939D-DFDB-7EBA-3B1B93A865E3}"/>
              </a:ext>
            </a:extLst>
          </p:cNvPr>
          <p:cNvSpPr>
            <a:spLocks noGrp="1"/>
          </p:cNvSpPr>
          <p:nvPr>
            <p:ph type="dt" sz="half" idx="10"/>
          </p:nvPr>
        </p:nvSpPr>
        <p:spPr/>
        <p:txBody>
          <a:bodyPr/>
          <a:lstStyle/>
          <a:p>
            <a:fld id="{4A1DC852-D0CA-447F-8979-6CA783C2364B}" type="datetimeFigureOut">
              <a:rPr lang="en-US" smtClean="0"/>
              <a:t>4/26/2023</a:t>
            </a:fld>
            <a:endParaRPr lang="en-US"/>
          </a:p>
        </p:txBody>
      </p:sp>
      <p:sp>
        <p:nvSpPr>
          <p:cNvPr id="6" name="Footer Placeholder 5">
            <a:extLst>
              <a:ext uri="{FF2B5EF4-FFF2-40B4-BE49-F238E27FC236}">
                <a16:creationId xmlns:a16="http://schemas.microsoft.com/office/drawing/2014/main" id="{CF2C2E05-19E7-902C-146F-1B4FB8D3A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BDDBE-225E-067C-788A-976D6E051B59}"/>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88967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4E12-8DC2-BB6E-FA3F-224F8E38B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DCCBC-6C97-BB32-5617-502CE16A0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6AEE2-58B4-21D8-82FC-047D74461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C852-D0CA-447F-8979-6CA783C2364B}" type="datetimeFigureOut">
              <a:rPr lang="en-US" smtClean="0"/>
              <a:t>4/26/2023</a:t>
            </a:fld>
            <a:endParaRPr lang="en-US"/>
          </a:p>
        </p:txBody>
      </p:sp>
      <p:sp>
        <p:nvSpPr>
          <p:cNvPr id="5" name="Footer Placeholder 4">
            <a:extLst>
              <a:ext uri="{FF2B5EF4-FFF2-40B4-BE49-F238E27FC236}">
                <a16:creationId xmlns:a16="http://schemas.microsoft.com/office/drawing/2014/main" id="{C933D53F-CE53-7345-773B-005E82F82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B14601-BAEE-6EE7-BB8B-E0F54A92D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AE1A9-EEE2-4A4C-BF25-462704E0872F}" type="slidenum">
              <a:rPr lang="en-US" smtClean="0"/>
              <a:t>‹#›</a:t>
            </a:fld>
            <a:endParaRPr lang="en-US"/>
          </a:p>
        </p:txBody>
      </p:sp>
    </p:spTree>
    <p:extLst>
      <p:ext uri="{BB962C8B-B14F-4D97-AF65-F5344CB8AC3E}">
        <p14:creationId xmlns:p14="http://schemas.microsoft.com/office/powerpoint/2010/main" val="14594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des.iccsafe.org/s/IBC2021P1/chapter-11-accessibility/IBC2021P1-Ch11-Sec1105#IBC2021P1_Ch11_Sec1105.1.8" TargetMode="External"/><Relationship Id="rId2" Type="http://schemas.openxmlformats.org/officeDocument/2006/relationships/hyperlink" Target="https://codes.iccsafe.org/s/IBC2021P1/chapter-11-accessibility/IBC2021P1-Ch11-Sec1105#IBC2021P1_Ch11_Sec1105.1.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A20-2BD3-E134-063D-AF11B3BB69B5}"/>
              </a:ext>
            </a:extLst>
          </p:cNvPr>
          <p:cNvSpPr>
            <a:spLocks noGrp="1"/>
          </p:cNvSpPr>
          <p:nvPr>
            <p:ph type="ctrTitle"/>
          </p:nvPr>
        </p:nvSpPr>
        <p:spPr/>
        <p:txBody>
          <a:bodyPr/>
          <a:lstStyle/>
          <a:p>
            <a:r>
              <a:rPr lang="en-US" b="1" dirty="0">
                <a:latin typeface="+mn-lt"/>
              </a:rPr>
              <a:t>CITY COMMENTS &amp; RESPONSES</a:t>
            </a:r>
          </a:p>
        </p:txBody>
      </p:sp>
      <p:sp>
        <p:nvSpPr>
          <p:cNvPr id="3" name="Subtitle 2">
            <a:extLst>
              <a:ext uri="{FF2B5EF4-FFF2-40B4-BE49-F238E27FC236}">
                <a16:creationId xmlns:a16="http://schemas.microsoft.com/office/drawing/2014/main" id="{DB166958-6467-9D36-1A4E-75D41FA413F3}"/>
              </a:ext>
            </a:extLst>
          </p:cNvPr>
          <p:cNvSpPr>
            <a:spLocks noGrp="1"/>
          </p:cNvSpPr>
          <p:nvPr>
            <p:ph type="subTitle" idx="1"/>
          </p:nvPr>
        </p:nvSpPr>
        <p:spPr/>
        <p:txBody>
          <a:bodyPr>
            <a:normAutofit/>
          </a:bodyPr>
          <a:lstStyle/>
          <a:p>
            <a:endParaRPr lang="en-US" dirty="0"/>
          </a:p>
          <a:p>
            <a:r>
              <a:rPr lang="en-US" dirty="0"/>
              <a:t>ENGAGE IN A CONVERSATION</a:t>
            </a:r>
          </a:p>
        </p:txBody>
      </p:sp>
      <p:sp>
        <p:nvSpPr>
          <p:cNvPr id="4" name="Title 1">
            <a:extLst>
              <a:ext uri="{FF2B5EF4-FFF2-40B4-BE49-F238E27FC236}">
                <a16:creationId xmlns:a16="http://schemas.microsoft.com/office/drawing/2014/main" id="{ECC63F2E-B323-4685-DC9F-883083B3D38F}"/>
              </a:ext>
            </a:extLst>
          </p:cNvPr>
          <p:cNvSpPr txBox="1">
            <a:spLocks/>
          </p:cNvSpPr>
          <p:nvPr/>
        </p:nvSpPr>
        <p:spPr>
          <a:xfrm>
            <a:off x="1524000" y="238125"/>
            <a:ext cx="9033383" cy="11668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808000"/>
                </a:solidFill>
                <a:latin typeface="Stencil Std" panose="04020904080802020404" pitchFamily="82" charset="0"/>
              </a:rPr>
              <a:t>ORB University</a:t>
            </a:r>
          </a:p>
        </p:txBody>
      </p:sp>
      <p:sp>
        <p:nvSpPr>
          <p:cNvPr id="6" name="TextBox 5">
            <a:extLst>
              <a:ext uri="{FF2B5EF4-FFF2-40B4-BE49-F238E27FC236}">
                <a16:creationId xmlns:a16="http://schemas.microsoft.com/office/drawing/2014/main" id="{664DA060-F4D7-8963-4CD1-95EF315DB5B4}"/>
              </a:ext>
            </a:extLst>
          </p:cNvPr>
          <p:cNvSpPr txBox="1"/>
          <p:nvPr/>
        </p:nvSpPr>
        <p:spPr>
          <a:xfrm>
            <a:off x="4683854" y="4855129"/>
            <a:ext cx="2983684" cy="646331"/>
          </a:xfrm>
          <a:prstGeom prst="rect">
            <a:avLst/>
          </a:prstGeom>
          <a:noFill/>
        </p:spPr>
        <p:txBody>
          <a:bodyPr wrap="square" rtlCol="0">
            <a:spAutoFit/>
          </a:bodyPr>
          <a:lstStyle/>
          <a:p>
            <a:pPr algn="ctr"/>
            <a:r>
              <a:rPr lang="en-US" sz="1200" dirty="0"/>
              <a:t>ORB UNIVERSITY – APRIL 25, 2023 </a:t>
            </a:r>
          </a:p>
          <a:p>
            <a:pPr algn="ctr"/>
            <a:r>
              <a:rPr lang="en-US" sz="1200" dirty="0"/>
              <a:t>PRESENTED BY Andres Fernandez, Jose Salazar, Nicole Kimble</a:t>
            </a:r>
          </a:p>
        </p:txBody>
      </p:sp>
    </p:spTree>
    <p:extLst>
      <p:ext uri="{BB962C8B-B14F-4D97-AF65-F5344CB8AC3E}">
        <p14:creationId xmlns:p14="http://schemas.microsoft.com/office/powerpoint/2010/main" val="270718341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21B8-7670-4588-DB29-FEC4F683B2B0}"/>
              </a:ext>
            </a:extLst>
          </p:cNvPr>
          <p:cNvSpPr>
            <a:spLocks noGrp="1"/>
          </p:cNvSpPr>
          <p:nvPr>
            <p:ph type="title"/>
          </p:nvPr>
        </p:nvSpPr>
        <p:spPr/>
        <p:txBody>
          <a:bodyPr>
            <a:norm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DO NOT RECITE THE CODE BOOK BACK TO THE REVIEWER</a:t>
            </a:r>
            <a:endParaRPr lang="en-US" sz="3200" dirty="0"/>
          </a:p>
        </p:txBody>
      </p:sp>
      <p:sp>
        <p:nvSpPr>
          <p:cNvPr id="3" name="Content Placeholder 2">
            <a:extLst>
              <a:ext uri="{FF2B5EF4-FFF2-40B4-BE49-F238E27FC236}">
                <a16:creationId xmlns:a16="http://schemas.microsoft.com/office/drawing/2014/main" id="{EEEE2F9E-917F-EB60-5DCF-9FD041503307}"/>
              </a:ext>
            </a:extLst>
          </p:cNvPr>
          <p:cNvSpPr>
            <a:spLocks noGrp="1"/>
          </p:cNvSpPr>
          <p:nvPr>
            <p:ph idx="1"/>
          </p:nvPr>
        </p:nvSpPr>
        <p:spPr>
          <a:xfrm>
            <a:off x="838200" y="1690688"/>
            <a:ext cx="10515600" cy="735948"/>
          </a:xfrm>
        </p:spPr>
        <p:txBody>
          <a:bodyPr/>
          <a:lstStyle/>
          <a:p>
            <a:r>
              <a:rPr lang="en-US" sz="1800" dirty="0">
                <a:effectLst/>
                <a:latin typeface="Calibri" panose="020F0502020204030204" pitchFamily="34" charset="0"/>
                <a:ea typeface="Calibri" panose="020F0502020204030204" pitchFamily="34" charset="0"/>
              </a:rPr>
              <a:t>They already know the code. Our job is to let the reviewer know how we are using the code (exceptions, interpretations, commentary, examples, etc.)</a:t>
            </a:r>
          </a:p>
          <a:p>
            <a:endParaRPr lang="en-US" dirty="0"/>
          </a:p>
        </p:txBody>
      </p:sp>
      <p:graphicFrame>
        <p:nvGraphicFramePr>
          <p:cNvPr id="6" name="Table 5">
            <a:extLst>
              <a:ext uri="{FF2B5EF4-FFF2-40B4-BE49-F238E27FC236}">
                <a16:creationId xmlns:a16="http://schemas.microsoft.com/office/drawing/2014/main" id="{6A7B8E5E-68A6-FC28-0D39-DA5F7C957251}"/>
              </a:ext>
            </a:extLst>
          </p:cNvPr>
          <p:cNvGraphicFramePr>
            <a:graphicFrameLocks noGrp="1"/>
          </p:cNvGraphicFramePr>
          <p:nvPr>
            <p:extLst>
              <p:ext uri="{D42A27DB-BD31-4B8C-83A1-F6EECF244321}">
                <p14:modId xmlns:p14="http://schemas.microsoft.com/office/powerpoint/2010/main" val="2434336287"/>
              </p:ext>
            </p:extLst>
          </p:nvPr>
        </p:nvGraphicFramePr>
        <p:xfrm>
          <a:off x="1156401" y="2463195"/>
          <a:ext cx="8455431" cy="1710437"/>
        </p:xfrm>
        <a:graphic>
          <a:graphicData uri="http://schemas.openxmlformats.org/drawingml/2006/table">
            <a:tbl>
              <a:tblPr firstRow="1" firstCol="1" bandRow="1">
                <a:tableStyleId>{5C22544A-7EE6-4342-B048-85BDC9FD1C3A}</a:tableStyleId>
              </a:tblPr>
              <a:tblGrid>
                <a:gridCol w="761155">
                  <a:extLst>
                    <a:ext uri="{9D8B030D-6E8A-4147-A177-3AD203B41FA5}">
                      <a16:colId xmlns:a16="http://schemas.microsoft.com/office/drawing/2014/main" val="2471593005"/>
                    </a:ext>
                  </a:extLst>
                </a:gridCol>
                <a:gridCol w="7694276">
                  <a:extLst>
                    <a:ext uri="{9D8B030D-6E8A-4147-A177-3AD203B41FA5}">
                      <a16:colId xmlns:a16="http://schemas.microsoft.com/office/drawing/2014/main" val="4221618038"/>
                    </a:ext>
                  </a:extLst>
                </a:gridCol>
              </a:tblGrid>
              <a:tr h="378069">
                <a:tc>
                  <a:txBody>
                    <a:bodyPr/>
                    <a:lstStyle/>
                    <a:p>
                      <a:pPr marL="0" marR="0">
                        <a:lnSpc>
                          <a:spcPct val="107000"/>
                        </a:lnSpc>
                        <a:spcBef>
                          <a:spcPts val="0"/>
                        </a:spcBef>
                        <a:spcAft>
                          <a:spcPts val="0"/>
                        </a:spcAft>
                      </a:pPr>
                      <a:r>
                        <a:rPr lang="en-US" sz="1400">
                          <a:effectLst/>
                        </a:rPr>
                        <a:t>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Sheet A1.10 - Identify/call out site accessible route – IBC 1104 and identify each accessible entrance – IBC 1105.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1180711"/>
                  </a:ext>
                </a:extLst>
              </a:tr>
              <a:tr h="1122010">
                <a:tc>
                  <a:txBody>
                    <a:bodyPr/>
                    <a:lstStyle/>
                    <a:p>
                      <a:pPr marL="0" marR="0">
                        <a:lnSpc>
                          <a:spcPct val="107000"/>
                        </a:lnSpc>
                        <a:spcBef>
                          <a:spcPts val="0"/>
                        </a:spcBef>
                        <a:spcAft>
                          <a:spcPts val="0"/>
                        </a:spcAft>
                      </a:pPr>
                      <a:r>
                        <a:rPr lang="en-US" sz="1400">
                          <a:effectLst/>
                        </a:rPr>
                        <a:t>67 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200"/>
                        </a:spcAft>
                      </a:pPr>
                      <a:r>
                        <a:rPr lang="en-US" sz="1400" dirty="0">
                          <a:effectLst/>
                        </a:rPr>
                        <a:t>AT LEAST ONE ACCESSIBLE ROUTE WITHIN THE SITE IS BE PROVIDED FROM PUBLIC TRANSPORTATION STOPS, ACCESSIBLE PARKING, ACCESSIBLE PASSENGER LOADING ZONES, AND PUBLIC STREETS OR SIDEWALKS TO THE ACCESSIBLE BUILDING ENTRANCE SERVED.</a:t>
                      </a:r>
                    </a:p>
                    <a:p>
                      <a:r>
                        <a:rPr lang="en-US" sz="1400" dirty="0">
                          <a:effectLst/>
                        </a:rPr>
                        <a:t>IN ADDITION TO ACCESSIBLE ENTRANCES REQUIRED BY </a:t>
                      </a:r>
                      <a:r>
                        <a:rPr lang="en-US" sz="1400" u="none" strike="noStrike" dirty="0">
                          <a:effectLst/>
                          <a:hlinkClick r:id="rId2"/>
                        </a:rPr>
                        <a:t>SECTIONS 1105.1.2</a:t>
                      </a:r>
                      <a:r>
                        <a:rPr lang="en-US" sz="1400" dirty="0">
                          <a:effectLst/>
                        </a:rPr>
                        <a:t> THROUGH </a:t>
                      </a:r>
                      <a:r>
                        <a:rPr lang="en-US" sz="1400" u="none" strike="noStrike" dirty="0">
                          <a:effectLst/>
                          <a:hlinkClick r:id="rId3"/>
                        </a:rPr>
                        <a:t>1105.1.8</a:t>
                      </a:r>
                      <a:r>
                        <a:rPr lang="en-US" sz="1400" dirty="0">
                          <a:effectLst/>
                        </a:rPr>
                        <a:t>, AT LEAST 60 PERCENT OF ALL PUBLIC ENTRANCES ARE ACCESSIBLE. </a:t>
                      </a:r>
                      <a:endParaRPr lang="en-US" sz="1400" dirty="0"/>
                    </a:p>
                  </a:txBody>
                  <a:tcPr marL="68580" marR="68580" marT="0" marB="0"/>
                </a:tc>
                <a:extLst>
                  <a:ext uri="{0D108BD9-81ED-4DB2-BD59-A6C34878D82A}">
                    <a16:rowId xmlns:a16="http://schemas.microsoft.com/office/drawing/2014/main" val="2839951568"/>
                  </a:ext>
                </a:extLst>
              </a:tr>
            </a:tbl>
          </a:graphicData>
        </a:graphic>
      </p:graphicFrame>
      <p:graphicFrame>
        <p:nvGraphicFramePr>
          <p:cNvPr id="7" name="Table 6">
            <a:extLst>
              <a:ext uri="{FF2B5EF4-FFF2-40B4-BE49-F238E27FC236}">
                <a16:creationId xmlns:a16="http://schemas.microsoft.com/office/drawing/2014/main" id="{C092C4BB-E680-2019-F8EF-A0EA2C73CB39}"/>
              </a:ext>
            </a:extLst>
          </p:cNvPr>
          <p:cNvGraphicFramePr>
            <a:graphicFrameLocks noGrp="1"/>
          </p:cNvGraphicFramePr>
          <p:nvPr>
            <p:extLst>
              <p:ext uri="{D42A27DB-BD31-4B8C-83A1-F6EECF244321}">
                <p14:modId xmlns:p14="http://schemas.microsoft.com/office/powerpoint/2010/main" val="3892389733"/>
              </p:ext>
            </p:extLst>
          </p:nvPr>
        </p:nvGraphicFramePr>
        <p:xfrm>
          <a:off x="1156401" y="4353927"/>
          <a:ext cx="8455431" cy="1364792"/>
        </p:xfrm>
        <a:graphic>
          <a:graphicData uri="http://schemas.openxmlformats.org/drawingml/2006/table">
            <a:tbl>
              <a:tblPr firstRow="1" firstCol="1" bandRow="1">
                <a:tableStyleId>{5C22544A-7EE6-4342-B048-85BDC9FD1C3A}</a:tableStyleId>
              </a:tblPr>
              <a:tblGrid>
                <a:gridCol w="761155">
                  <a:extLst>
                    <a:ext uri="{9D8B030D-6E8A-4147-A177-3AD203B41FA5}">
                      <a16:colId xmlns:a16="http://schemas.microsoft.com/office/drawing/2014/main" val="2188585820"/>
                    </a:ext>
                  </a:extLst>
                </a:gridCol>
                <a:gridCol w="7694276">
                  <a:extLst>
                    <a:ext uri="{9D8B030D-6E8A-4147-A177-3AD203B41FA5}">
                      <a16:colId xmlns:a16="http://schemas.microsoft.com/office/drawing/2014/main" val="425790328"/>
                    </a:ext>
                  </a:extLst>
                </a:gridCol>
              </a:tblGrid>
              <a:tr h="320477">
                <a:tc>
                  <a:txBody>
                    <a:bodyPr/>
                    <a:lstStyle/>
                    <a:p>
                      <a:pPr marL="0" marR="0">
                        <a:lnSpc>
                          <a:spcPct val="107000"/>
                        </a:lnSpc>
                        <a:spcBef>
                          <a:spcPts val="0"/>
                        </a:spcBef>
                        <a:spcAft>
                          <a:spcPts val="0"/>
                        </a:spcAft>
                      </a:pPr>
                      <a:r>
                        <a:rPr lang="en-US" sz="1400">
                          <a:effectLst/>
                        </a:rPr>
                        <a:t>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Sheet A1.10 - Identify/call out site accessible route – IBC 1104 and identify each accessible entrance – IBC 1105.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2215"/>
                  </a:ext>
                </a:extLst>
              </a:tr>
              <a:tr h="918323">
                <a:tc>
                  <a:txBody>
                    <a:bodyPr/>
                    <a:lstStyle/>
                    <a:p>
                      <a:pPr marL="0" marR="0">
                        <a:lnSpc>
                          <a:spcPct val="107000"/>
                        </a:lnSpc>
                        <a:spcBef>
                          <a:spcPts val="0"/>
                        </a:spcBef>
                        <a:spcAft>
                          <a:spcPts val="0"/>
                        </a:spcAft>
                      </a:pPr>
                      <a:r>
                        <a:rPr lang="en-US" sz="1400">
                          <a:effectLst/>
                        </a:rPr>
                        <a:t>67 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200"/>
                        </a:spcAft>
                      </a:pPr>
                      <a:r>
                        <a:rPr lang="en-US" sz="1400" dirty="0">
                          <a:effectLst/>
                        </a:rPr>
                        <a:t>ACCESSIBLE ROUTES ARE NOW SHOWN ON SITE PLAN, LEADING TO ALL ACCESSIBLE ENTRANCES</a:t>
                      </a:r>
                      <a:endParaRPr lang="en-US" sz="1400" dirty="0"/>
                    </a:p>
                  </a:txBody>
                  <a:tcPr marL="68580" marR="68580" marT="0" marB="0"/>
                </a:tc>
                <a:extLst>
                  <a:ext uri="{0D108BD9-81ED-4DB2-BD59-A6C34878D82A}">
                    <a16:rowId xmlns:a16="http://schemas.microsoft.com/office/drawing/2014/main" val="575341691"/>
                  </a:ext>
                </a:extLst>
              </a:tr>
            </a:tbl>
          </a:graphicData>
        </a:graphic>
      </p:graphicFrame>
    </p:spTree>
    <p:extLst>
      <p:ext uri="{BB962C8B-B14F-4D97-AF65-F5344CB8AC3E}">
        <p14:creationId xmlns:p14="http://schemas.microsoft.com/office/powerpoint/2010/main" val="26078077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CD30-E71B-4F7E-F906-20FB73D378CF}"/>
              </a:ext>
            </a:extLst>
          </p:cNvPr>
          <p:cNvSpPr>
            <a:spLocks noGrp="1"/>
          </p:cNvSpPr>
          <p:nvPr>
            <p:ph type="title"/>
          </p:nvPr>
        </p:nvSpPr>
        <p:spPr/>
        <p:txBody>
          <a:bodyPr/>
          <a:lstStyle/>
          <a:p>
            <a:r>
              <a:rPr lang="en-US" b="1" dirty="0">
                <a:latin typeface="+mn-lt"/>
              </a:rPr>
              <a:t>SPELING, and GRAMMER’?</a:t>
            </a:r>
          </a:p>
        </p:txBody>
      </p:sp>
      <p:sp>
        <p:nvSpPr>
          <p:cNvPr id="3" name="Content Placeholder 2">
            <a:extLst>
              <a:ext uri="{FF2B5EF4-FFF2-40B4-BE49-F238E27FC236}">
                <a16:creationId xmlns:a16="http://schemas.microsoft.com/office/drawing/2014/main" id="{10B6E105-98BE-E683-6BAA-F921BCF26A58}"/>
              </a:ext>
            </a:extLst>
          </p:cNvPr>
          <p:cNvSpPr>
            <a:spLocks noGrp="1"/>
          </p:cNvSpPr>
          <p:nvPr>
            <p:ph idx="1"/>
          </p:nvPr>
        </p:nvSpPr>
        <p:spPr>
          <a:xfrm>
            <a:off x="838200" y="1355899"/>
            <a:ext cx="10515600" cy="1712978"/>
          </a:xfrm>
        </p:spPr>
        <p:txBody>
          <a:bodyPr/>
          <a:lstStyle/>
          <a:p>
            <a:r>
              <a:rPr lang="en-US" dirty="0"/>
              <a:t>Use spellcheck.</a:t>
            </a:r>
          </a:p>
          <a:p>
            <a:r>
              <a:rPr lang="en-US" dirty="0"/>
              <a:t>Have someone else in the office read your responses.</a:t>
            </a:r>
          </a:p>
          <a:p>
            <a:r>
              <a:rPr lang="en-US" dirty="0"/>
              <a:t>Ann can help you not only with spelling, but also formatting.</a:t>
            </a:r>
          </a:p>
          <a:p>
            <a:endParaRPr lang="en-US" dirty="0"/>
          </a:p>
        </p:txBody>
      </p:sp>
      <p:sp>
        <p:nvSpPr>
          <p:cNvPr id="4" name="Title 1">
            <a:extLst>
              <a:ext uri="{FF2B5EF4-FFF2-40B4-BE49-F238E27FC236}">
                <a16:creationId xmlns:a16="http://schemas.microsoft.com/office/drawing/2014/main" id="{ED8B27B2-EB6E-32EF-A7AD-9B5331D97CE0}"/>
              </a:ext>
            </a:extLst>
          </p:cNvPr>
          <p:cNvSpPr txBox="1">
            <a:spLocks/>
          </p:cNvSpPr>
          <p:nvPr/>
        </p:nvSpPr>
        <p:spPr>
          <a:xfrm>
            <a:off x="838200" y="28944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AVOID ONE-WORD-ANSWERS</a:t>
            </a:r>
          </a:p>
        </p:txBody>
      </p:sp>
      <p:sp>
        <p:nvSpPr>
          <p:cNvPr id="5" name="Content Placeholder 2">
            <a:extLst>
              <a:ext uri="{FF2B5EF4-FFF2-40B4-BE49-F238E27FC236}">
                <a16:creationId xmlns:a16="http://schemas.microsoft.com/office/drawing/2014/main" id="{389107F3-AC6B-444A-139D-6617742B5E20}"/>
              </a:ext>
            </a:extLst>
          </p:cNvPr>
          <p:cNvSpPr txBox="1">
            <a:spLocks/>
          </p:cNvSpPr>
          <p:nvPr/>
        </p:nvSpPr>
        <p:spPr>
          <a:xfrm>
            <a:off x="838200" y="3951028"/>
            <a:ext cx="10515600" cy="22055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Engage in a conversation with the reviewer but keep your answers brief. </a:t>
            </a:r>
          </a:p>
          <a:p>
            <a:r>
              <a:rPr lang="en-US" dirty="0"/>
              <a:t>Show your reasoning and where they can look to find corroborating information.</a:t>
            </a:r>
          </a:p>
          <a:p>
            <a:r>
              <a:rPr lang="en-US" dirty="0"/>
              <a:t>Maintain a courteous tone. Always treat them with respect.</a:t>
            </a:r>
          </a:p>
        </p:txBody>
      </p:sp>
    </p:spTree>
    <p:extLst>
      <p:ext uri="{BB962C8B-B14F-4D97-AF65-F5344CB8AC3E}">
        <p14:creationId xmlns:p14="http://schemas.microsoft.com/office/powerpoint/2010/main" val="84772244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7EF2-D68F-0D9B-A875-B72B231AB16C}"/>
              </a:ext>
            </a:extLst>
          </p:cNvPr>
          <p:cNvSpPr>
            <a:spLocks noGrp="1"/>
          </p:cNvSpPr>
          <p:nvPr>
            <p:ph type="title"/>
          </p:nvPr>
        </p:nvSpPr>
        <p:spPr/>
        <p:txBody>
          <a:bodyPr/>
          <a:lstStyle/>
          <a:p>
            <a:r>
              <a:rPr lang="en-US" b="1" dirty="0"/>
              <a:t>Reviewer expanded comment - #1</a:t>
            </a:r>
          </a:p>
        </p:txBody>
      </p:sp>
      <p:graphicFrame>
        <p:nvGraphicFramePr>
          <p:cNvPr id="6" name="Table 5">
            <a:extLst>
              <a:ext uri="{FF2B5EF4-FFF2-40B4-BE49-F238E27FC236}">
                <a16:creationId xmlns:a16="http://schemas.microsoft.com/office/drawing/2014/main" id="{C5D69224-1BBC-80D4-BA32-7EBF9E233003}"/>
              </a:ext>
            </a:extLst>
          </p:cNvPr>
          <p:cNvGraphicFramePr>
            <a:graphicFrameLocks noGrp="1"/>
          </p:cNvGraphicFramePr>
          <p:nvPr>
            <p:extLst>
              <p:ext uri="{D42A27DB-BD31-4B8C-83A1-F6EECF244321}">
                <p14:modId xmlns:p14="http://schemas.microsoft.com/office/powerpoint/2010/main" val="799385920"/>
              </p:ext>
            </p:extLst>
          </p:nvPr>
        </p:nvGraphicFramePr>
        <p:xfrm>
          <a:off x="965577" y="1488368"/>
          <a:ext cx="8455431" cy="2986116"/>
        </p:xfrm>
        <a:graphic>
          <a:graphicData uri="http://schemas.openxmlformats.org/drawingml/2006/table">
            <a:tbl>
              <a:tblPr firstRow="1" firstCol="1" bandRow="1">
                <a:tableStyleId>{5C22544A-7EE6-4342-B048-85BDC9FD1C3A}</a:tableStyleId>
              </a:tblPr>
              <a:tblGrid>
                <a:gridCol w="761155">
                  <a:extLst>
                    <a:ext uri="{9D8B030D-6E8A-4147-A177-3AD203B41FA5}">
                      <a16:colId xmlns:a16="http://schemas.microsoft.com/office/drawing/2014/main" val="2471593005"/>
                    </a:ext>
                  </a:extLst>
                </a:gridCol>
                <a:gridCol w="7694276">
                  <a:extLst>
                    <a:ext uri="{9D8B030D-6E8A-4147-A177-3AD203B41FA5}">
                      <a16:colId xmlns:a16="http://schemas.microsoft.com/office/drawing/2014/main" val="4221618038"/>
                    </a:ext>
                  </a:extLst>
                </a:gridCol>
              </a:tblGrid>
              <a:tr h="753384">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FP36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800" b="1" kern="1200" dirty="0">
                          <a:solidFill>
                            <a:schemeClr val="lt1"/>
                          </a:solidFill>
                          <a:effectLst/>
                          <a:latin typeface="+mn-lt"/>
                          <a:ea typeface="+mn-ea"/>
                          <a:cs typeface="+mn-cs"/>
                        </a:rPr>
                        <a:t>GENERAL: The Fair Housing Act (FHA) is applicable to this project. All units and common areas are covered and are designed to be compliance with the FHA.</a:t>
                      </a:r>
                    </a:p>
                    <a:p>
                      <a:r>
                        <a:rPr lang="en-US" sz="1800" b="1" kern="1200" dirty="0">
                          <a:solidFill>
                            <a:schemeClr val="lt1"/>
                          </a:solidFill>
                          <a:effectLst/>
                          <a:latin typeface="+mn-lt"/>
                          <a:ea typeface="+mn-ea"/>
                          <a:cs typeface="+mn-cs"/>
                        </a:rPr>
                        <a:t>Section 504 of the Rehabilitation Act which prohibits discrimination on the basis of disability in federally-assisted programs or activities. There is no federal funding on this project (AHJ require to comply with section 504 on a non-federally assisted project)</a:t>
                      </a:r>
                    </a:p>
                    <a:p>
                      <a:pPr marL="0" marR="0">
                        <a:lnSpc>
                          <a:spcPct val="107000"/>
                        </a:lnSpc>
                        <a:spcBef>
                          <a:spcPts val="0"/>
                        </a:spcBef>
                        <a:spcAft>
                          <a:spcPts val="0"/>
                        </a:spcAft>
                      </a:pPr>
                      <a:endParaRPr lang="en-US" sz="1400" dirty="0">
                        <a:effectLst/>
                      </a:endParaRPr>
                    </a:p>
                  </a:txBody>
                  <a:tcPr marL="68580" marR="68580" marT="0" marB="0"/>
                </a:tc>
                <a:extLst>
                  <a:ext uri="{0D108BD9-81ED-4DB2-BD59-A6C34878D82A}">
                    <a16:rowId xmlns:a16="http://schemas.microsoft.com/office/drawing/2014/main" val="3741180711"/>
                  </a:ext>
                </a:extLst>
              </a:tr>
              <a:tr h="1122010">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200"/>
                        </a:spcAft>
                      </a:pPr>
                      <a:endParaRPr lang="en-US" sz="1400" dirty="0">
                        <a:effectLst/>
                      </a:endParaRPr>
                    </a:p>
                  </a:txBody>
                  <a:tcPr marL="68580" marR="68580" marT="0" marB="0"/>
                </a:tc>
                <a:extLst>
                  <a:ext uri="{0D108BD9-81ED-4DB2-BD59-A6C34878D82A}">
                    <a16:rowId xmlns:a16="http://schemas.microsoft.com/office/drawing/2014/main" val="2839951568"/>
                  </a:ext>
                </a:extLst>
              </a:tr>
            </a:tbl>
          </a:graphicData>
        </a:graphic>
      </p:graphicFrame>
    </p:spTree>
    <p:extLst>
      <p:ext uri="{BB962C8B-B14F-4D97-AF65-F5344CB8AC3E}">
        <p14:creationId xmlns:p14="http://schemas.microsoft.com/office/powerpoint/2010/main" val="37699533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7EF2-D68F-0D9B-A875-B72B231AB16C}"/>
              </a:ext>
            </a:extLst>
          </p:cNvPr>
          <p:cNvSpPr>
            <a:spLocks noGrp="1"/>
          </p:cNvSpPr>
          <p:nvPr>
            <p:ph type="title"/>
          </p:nvPr>
        </p:nvSpPr>
        <p:spPr/>
        <p:txBody>
          <a:bodyPr/>
          <a:lstStyle/>
          <a:p>
            <a:r>
              <a:rPr lang="en-US" b="1" dirty="0"/>
              <a:t>Reviewer expanded comment - #2 don’t apply</a:t>
            </a:r>
          </a:p>
        </p:txBody>
      </p:sp>
      <p:graphicFrame>
        <p:nvGraphicFramePr>
          <p:cNvPr id="6" name="Table 5">
            <a:extLst>
              <a:ext uri="{FF2B5EF4-FFF2-40B4-BE49-F238E27FC236}">
                <a16:creationId xmlns:a16="http://schemas.microsoft.com/office/drawing/2014/main" id="{C5D69224-1BBC-80D4-BA32-7EBF9E233003}"/>
              </a:ext>
            </a:extLst>
          </p:cNvPr>
          <p:cNvGraphicFramePr>
            <a:graphicFrameLocks noGrp="1"/>
          </p:cNvGraphicFramePr>
          <p:nvPr>
            <p:extLst>
              <p:ext uri="{D42A27DB-BD31-4B8C-83A1-F6EECF244321}">
                <p14:modId xmlns:p14="http://schemas.microsoft.com/office/powerpoint/2010/main" val="3395199494"/>
              </p:ext>
            </p:extLst>
          </p:nvPr>
        </p:nvGraphicFramePr>
        <p:xfrm>
          <a:off x="1072581" y="2062300"/>
          <a:ext cx="8455431" cy="3394739"/>
        </p:xfrm>
        <a:graphic>
          <a:graphicData uri="http://schemas.openxmlformats.org/drawingml/2006/table">
            <a:tbl>
              <a:tblPr firstRow="1" firstCol="1" bandRow="1">
                <a:tableStyleId>{5C22544A-7EE6-4342-B048-85BDC9FD1C3A}</a:tableStyleId>
              </a:tblPr>
              <a:tblGrid>
                <a:gridCol w="761155">
                  <a:extLst>
                    <a:ext uri="{9D8B030D-6E8A-4147-A177-3AD203B41FA5}">
                      <a16:colId xmlns:a16="http://schemas.microsoft.com/office/drawing/2014/main" val="2471593005"/>
                    </a:ext>
                  </a:extLst>
                </a:gridCol>
                <a:gridCol w="7694276">
                  <a:extLst>
                    <a:ext uri="{9D8B030D-6E8A-4147-A177-3AD203B41FA5}">
                      <a16:colId xmlns:a16="http://schemas.microsoft.com/office/drawing/2014/main" val="4221618038"/>
                    </a:ext>
                  </a:extLst>
                </a:gridCol>
              </a:tblGrid>
              <a:tr h="753384">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FP36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Emergency escape and rescue openings shall be provided in the following occupancies:</a:t>
                      </a:r>
                    </a:p>
                    <a:p>
                      <a:pPr marL="0" marR="0">
                        <a:lnSpc>
                          <a:spcPct val="107000"/>
                        </a:lnSpc>
                        <a:spcBef>
                          <a:spcPts val="0"/>
                        </a:spcBef>
                        <a:spcAft>
                          <a:spcPts val="0"/>
                        </a:spcAft>
                      </a:pPr>
                      <a:r>
                        <a:rPr lang="en-US" sz="1400">
                          <a:effectLst/>
                        </a:rPr>
                        <a:t>1.   Group R-2 occupancies located in stories with only one exit or access to only one exit as permitted by Tables 1006.3.3(1) and 1006.3.3(2).</a:t>
                      </a:r>
                    </a:p>
                    <a:p>
                      <a:pPr marL="0" marR="0">
                        <a:lnSpc>
                          <a:spcPct val="107000"/>
                        </a:lnSpc>
                        <a:spcBef>
                          <a:spcPts val="0"/>
                        </a:spcBef>
                        <a:spcAft>
                          <a:spcPts val="0"/>
                        </a:spcAft>
                      </a:pPr>
                      <a:r>
                        <a:rPr lang="en-US" sz="1400">
                          <a:effectLst/>
                        </a:rPr>
                        <a:t>2.   Group R-3 and R-4 occupancies.</a:t>
                      </a:r>
                    </a:p>
                    <a:p>
                      <a:pPr marL="0" marR="0">
                        <a:lnSpc>
                          <a:spcPct val="107000"/>
                        </a:lnSpc>
                        <a:spcBef>
                          <a:spcPts val="0"/>
                        </a:spcBef>
                        <a:spcAft>
                          <a:spcPts val="0"/>
                        </a:spcAft>
                      </a:pPr>
                      <a:r>
                        <a:rPr lang="en-US" sz="1400">
                          <a:effectLst/>
                        </a:rPr>
                        <a:t>Basements and sleeping rooms below the fourth story above grade plane shall have not fewer than one exterior emergency escape and rescue opening in accordance with this section. … Such openings shall: open directly into a public way or to a yard or court that opens to a public way, have min. net clear opening of 5.7 SQ FT, with min. net clear opening height dimension shall be 24”, min. net clear opening width dimension shall be 20”, and shall have the bottom of the clear opening not greater than 44” measured from the floor.</a:t>
                      </a:r>
                      <a:endParaRPr lang="en-US" sz="1400" dirty="0">
                        <a:effectLst/>
                      </a:endParaRPr>
                    </a:p>
                  </a:txBody>
                  <a:tcPr marL="68580" marR="68580" marT="0" marB="0"/>
                </a:tc>
                <a:extLst>
                  <a:ext uri="{0D108BD9-81ED-4DB2-BD59-A6C34878D82A}">
                    <a16:rowId xmlns:a16="http://schemas.microsoft.com/office/drawing/2014/main" val="3741180711"/>
                  </a:ext>
                </a:extLst>
              </a:tr>
              <a:tr h="1122010">
                <a:tc>
                  <a:txBody>
                    <a:bodyPr/>
                    <a:lstStyle/>
                    <a:p>
                      <a:pPr marL="0" marR="0">
                        <a:lnSpc>
                          <a:spcPct val="107000"/>
                        </a:lnSpc>
                        <a:spcBef>
                          <a:spcPts val="0"/>
                        </a:spcBef>
                        <a:spcAft>
                          <a:spcPts val="0"/>
                        </a:spcAft>
                      </a:pPr>
                      <a:r>
                        <a:rPr lang="en-US" sz="1400" dirty="0">
                          <a:effectLst/>
                        </a:rPr>
                        <a:t>PF36 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200"/>
                        </a:spcAft>
                      </a:pPr>
                      <a:r>
                        <a:rPr lang="en-US" sz="1400" dirty="0">
                          <a:effectLst/>
                        </a:rPr>
                        <a:t>Emergency escape and rescue openings are not required. IBC 1030.1 Exception 4 - Within individual dwelling units in Groups  R-2, where the building is equipped with a sprinkler system  installed in accordance with Section 903.3.1.1, 903.3.1.2.</a:t>
                      </a:r>
                    </a:p>
                  </a:txBody>
                  <a:tcPr marL="68580" marR="68580" marT="0" marB="0"/>
                </a:tc>
                <a:extLst>
                  <a:ext uri="{0D108BD9-81ED-4DB2-BD59-A6C34878D82A}">
                    <a16:rowId xmlns:a16="http://schemas.microsoft.com/office/drawing/2014/main" val="2839951568"/>
                  </a:ext>
                </a:extLst>
              </a:tr>
            </a:tbl>
          </a:graphicData>
        </a:graphic>
      </p:graphicFrame>
    </p:spTree>
    <p:extLst>
      <p:ext uri="{BB962C8B-B14F-4D97-AF65-F5344CB8AC3E}">
        <p14:creationId xmlns:p14="http://schemas.microsoft.com/office/powerpoint/2010/main" val="376816211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D1C108E-11CE-07EA-4C91-63F5EC1F3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74" y="383135"/>
            <a:ext cx="6425219" cy="609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90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7EF2-D68F-0D9B-A875-B72B231AB16C}"/>
              </a:ext>
            </a:extLst>
          </p:cNvPr>
          <p:cNvSpPr>
            <a:spLocks noGrp="1"/>
          </p:cNvSpPr>
          <p:nvPr>
            <p:ph type="title"/>
          </p:nvPr>
        </p:nvSpPr>
        <p:spPr/>
        <p:txBody>
          <a:bodyPr/>
          <a:lstStyle/>
          <a:p>
            <a:r>
              <a:rPr lang="en-US" b="1" dirty="0"/>
              <a:t>Reviewer’s comment difficult to understand</a:t>
            </a:r>
          </a:p>
        </p:txBody>
      </p:sp>
      <p:graphicFrame>
        <p:nvGraphicFramePr>
          <p:cNvPr id="6" name="Table 5">
            <a:extLst>
              <a:ext uri="{FF2B5EF4-FFF2-40B4-BE49-F238E27FC236}">
                <a16:creationId xmlns:a16="http://schemas.microsoft.com/office/drawing/2014/main" id="{C5D69224-1BBC-80D4-BA32-7EBF9E233003}"/>
              </a:ext>
            </a:extLst>
          </p:cNvPr>
          <p:cNvGraphicFramePr>
            <a:graphicFrameLocks noGrp="1"/>
          </p:cNvGraphicFramePr>
          <p:nvPr>
            <p:extLst>
              <p:ext uri="{D42A27DB-BD31-4B8C-83A1-F6EECF244321}">
                <p14:modId xmlns:p14="http://schemas.microsoft.com/office/powerpoint/2010/main" val="188738217"/>
              </p:ext>
            </p:extLst>
          </p:nvPr>
        </p:nvGraphicFramePr>
        <p:xfrm>
          <a:off x="1082309" y="1690688"/>
          <a:ext cx="8455431" cy="2997404"/>
        </p:xfrm>
        <a:graphic>
          <a:graphicData uri="http://schemas.openxmlformats.org/drawingml/2006/table">
            <a:tbl>
              <a:tblPr firstRow="1" firstCol="1" bandRow="1">
                <a:tableStyleId>{5C22544A-7EE6-4342-B048-85BDC9FD1C3A}</a:tableStyleId>
              </a:tblPr>
              <a:tblGrid>
                <a:gridCol w="761155">
                  <a:extLst>
                    <a:ext uri="{9D8B030D-6E8A-4147-A177-3AD203B41FA5}">
                      <a16:colId xmlns:a16="http://schemas.microsoft.com/office/drawing/2014/main" val="2471593005"/>
                    </a:ext>
                  </a:extLst>
                </a:gridCol>
                <a:gridCol w="7694276">
                  <a:extLst>
                    <a:ext uri="{9D8B030D-6E8A-4147-A177-3AD203B41FA5}">
                      <a16:colId xmlns:a16="http://schemas.microsoft.com/office/drawing/2014/main" val="4221618038"/>
                    </a:ext>
                  </a:extLst>
                </a:gridCol>
              </a:tblGrid>
              <a:tr h="753384">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AD04</a:t>
                      </a:r>
                    </a:p>
                  </a:txBody>
                  <a:tcPr marL="68580" marR="68580" marT="0" marB="0"/>
                </a:tc>
                <a:tc>
                  <a:txBody>
                    <a:bodyPr/>
                    <a:lstStyle/>
                    <a:p>
                      <a:pPr marL="0" marR="0">
                        <a:lnSpc>
                          <a:spcPct val="107000"/>
                        </a:lnSpc>
                        <a:spcBef>
                          <a:spcPts val="0"/>
                        </a:spcBef>
                        <a:spcAft>
                          <a:spcPts val="0"/>
                        </a:spcAft>
                      </a:pPr>
                      <a:r>
                        <a:rPr lang="en-US" sz="1400" dirty="0">
                          <a:effectLst/>
                        </a:rPr>
                        <a:t>Identify required ACCESSIBLE UNITS, by type, as identified and required by Fair Housing Act Section 504, ACCESSIBLE: =&gt;4 units w/o elevator – ALL, =.4 units w/elevator 5% not &lt;1, 16 or more 5% not &lt;2, VISION/HEARING: 2% MIN. 1, and ICC A117.1 202 and 1101.1.</a:t>
                      </a:r>
                    </a:p>
                  </a:txBody>
                  <a:tcPr marL="68580" marR="68580" marT="0" marB="0"/>
                </a:tc>
                <a:extLst>
                  <a:ext uri="{0D108BD9-81ED-4DB2-BD59-A6C34878D82A}">
                    <a16:rowId xmlns:a16="http://schemas.microsoft.com/office/drawing/2014/main" val="3741180711"/>
                  </a:ext>
                </a:extLst>
              </a:tr>
              <a:tr h="1122010">
                <a:tc>
                  <a:txBody>
                    <a:bodyPr/>
                    <a:lstStyle/>
                    <a:p>
                      <a:pPr marL="0" marR="0">
                        <a:lnSpc>
                          <a:spcPct val="107000"/>
                        </a:lnSpc>
                        <a:spcBef>
                          <a:spcPts val="0"/>
                        </a:spcBef>
                        <a:spcAft>
                          <a:spcPts val="0"/>
                        </a:spcAft>
                      </a:pPr>
                      <a:r>
                        <a:rPr lang="en-US" sz="1400" dirty="0">
                          <a:effectLst/>
                        </a:rPr>
                        <a:t>AD04 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200"/>
                        </a:spcAft>
                      </a:pPr>
                      <a:r>
                        <a:rPr lang="en-US" sz="1400" dirty="0">
                          <a:effectLst/>
                        </a:rPr>
                        <a:t>See General note, above. This is a Section 504 requirement which is not applicable. To comply with code all units shall be Type B units. The design criteria can be found in Section 1104.</a:t>
                      </a:r>
                    </a:p>
                  </a:txBody>
                  <a:tcPr marL="68580" marR="68580" marT="0" marB="0"/>
                </a:tc>
                <a:extLst>
                  <a:ext uri="{0D108BD9-81ED-4DB2-BD59-A6C34878D82A}">
                    <a16:rowId xmlns:a16="http://schemas.microsoft.com/office/drawing/2014/main" val="2839951568"/>
                  </a:ext>
                </a:extLst>
              </a:tr>
              <a:tr h="1122010">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b="0" kern="1200" dirty="0">
                          <a:solidFill>
                            <a:schemeClr val="tx1"/>
                          </a:solidFill>
                          <a:effectLst/>
                          <a:latin typeface="+mn-lt"/>
                          <a:ea typeface="+mn-ea"/>
                          <a:cs typeface="+mn-cs"/>
                        </a:rPr>
                        <a:t>Town of Gilbert removed Chapter 11, Type A units is a code requirement only and is scoped in Chapter 11.</a:t>
                      </a:r>
                    </a:p>
                    <a:p>
                      <a:r>
                        <a:rPr lang="en-US" sz="1400" b="0" kern="1200" dirty="0">
                          <a:solidFill>
                            <a:schemeClr val="tx1"/>
                          </a:solidFill>
                          <a:effectLst/>
                          <a:latin typeface="+mn-lt"/>
                          <a:ea typeface="+mn-ea"/>
                          <a:cs typeface="+mn-cs"/>
                        </a:rPr>
                        <a:t>Town of Gilbert removed the scoping requirements of  Chapter 11; therefore no Type A units are required.</a:t>
                      </a:r>
                    </a:p>
                    <a:p>
                      <a:pPr marL="0" marR="0">
                        <a:lnSpc>
                          <a:spcPct val="107000"/>
                        </a:lnSpc>
                        <a:spcBef>
                          <a:spcPts val="0"/>
                        </a:spcBef>
                        <a:spcAft>
                          <a:spcPts val="1200"/>
                        </a:spcAft>
                      </a:pPr>
                      <a:endParaRPr lang="en-US" sz="1400" dirty="0">
                        <a:effectLst/>
                      </a:endParaRPr>
                    </a:p>
                  </a:txBody>
                  <a:tcPr marL="68580" marR="68580" marT="0" marB="0"/>
                </a:tc>
                <a:extLst>
                  <a:ext uri="{0D108BD9-81ED-4DB2-BD59-A6C34878D82A}">
                    <a16:rowId xmlns:a16="http://schemas.microsoft.com/office/drawing/2014/main" val="4097537947"/>
                  </a:ext>
                </a:extLst>
              </a:tr>
            </a:tbl>
          </a:graphicData>
        </a:graphic>
      </p:graphicFrame>
    </p:spTree>
    <p:extLst>
      <p:ext uri="{BB962C8B-B14F-4D97-AF65-F5344CB8AC3E}">
        <p14:creationId xmlns:p14="http://schemas.microsoft.com/office/powerpoint/2010/main" val="7333511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982E6D2B-62AF-6F32-583D-546BFDF3F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03" y="418289"/>
            <a:ext cx="9398122" cy="55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5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C7B6B1-1F8A-91B8-F0D1-633AADD7F837}"/>
              </a:ext>
            </a:extLst>
          </p:cNvPr>
          <p:cNvPicPr>
            <a:picLocks noChangeAspect="1"/>
          </p:cNvPicPr>
          <p:nvPr/>
        </p:nvPicPr>
        <p:blipFill>
          <a:blip r:embed="rId2">
            <a:alphaModFix/>
          </a:blip>
          <a:stretch>
            <a:fillRect/>
          </a:stretch>
        </p:blipFill>
        <p:spPr>
          <a:xfrm>
            <a:off x="1440180" y="1486767"/>
            <a:ext cx="6836898" cy="5106723"/>
          </a:xfrm>
          <a:prstGeom prst="rect">
            <a:avLst/>
          </a:prstGeom>
        </p:spPr>
      </p:pic>
      <p:sp>
        <p:nvSpPr>
          <p:cNvPr id="2" name="Title 1">
            <a:extLst>
              <a:ext uri="{FF2B5EF4-FFF2-40B4-BE49-F238E27FC236}">
                <a16:creationId xmlns:a16="http://schemas.microsoft.com/office/drawing/2014/main" id="{CF615D41-62DA-915D-7F47-BE55DBB3B1D0}"/>
              </a:ext>
            </a:extLst>
          </p:cNvPr>
          <p:cNvSpPr>
            <a:spLocks noGrp="1"/>
          </p:cNvSpPr>
          <p:nvPr>
            <p:ph type="title"/>
          </p:nvPr>
        </p:nvSpPr>
        <p:spPr/>
        <p:txBody>
          <a:bodyPr/>
          <a:lstStyle/>
          <a:p>
            <a:r>
              <a:rPr lang="en-US" dirty="0"/>
              <a:t>CONTINUE THE CONVERSATION</a:t>
            </a:r>
          </a:p>
        </p:txBody>
      </p:sp>
      <p:pic>
        <p:nvPicPr>
          <p:cNvPr id="1026" name="Picture 1">
            <a:extLst>
              <a:ext uri="{FF2B5EF4-FFF2-40B4-BE49-F238E27FC236}">
                <a16:creationId xmlns:a16="http://schemas.microsoft.com/office/drawing/2014/main" id="{E0BEA032-7742-117A-09E1-8FDC36B58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177" y="1545908"/>
            <a:ext cx="6466388" cy="432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a:extLst>
              <a:ext uri="{FF2B5EF4-FFF2-40B4-BE49-F238E27FC236}">
                <a16:creationId xmlns:a16="http://schemas.microsoft.com/office/drawing/2014/main" id="{8024C150-15B7-7EF6-AA78-C137AF131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3" y="3973484"/>
            <a:ext cx="105156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4174525-F3B6-B003-EE23-3CB9C8B1E2E1}"/>
              </a:ext>
            </a:extLst>
          </p:cNvPr>
          <p:cNvSpPr txBox="1"/>
          <p:nvPr/>
        </p:nvSpPr>
        <p:spPr>
          <a:xfrm>
            <a:off x="8370075" y="1408379"/>
            <a:ext cx="3169920" cy="1200329"/>
          </a:xfrm>
          <a:prstGeom prst="rect">
            <a:avLst/>
          </a:prstGeom>
          <a:noFill/>
        </p:spPr>
        <p:txBody>
          <a:bodyPr wrap="square" rtlCol="0">
            <a:spAutoFit/>
          </a:bodyPr>
          <a:lstStyle/>
          <a:p>
            <a:r>
              <a:rPr lang="en-US" dirty="0"/>
              <a:t>City reviews are often narrow in their scope. Talk to others in the office and benefit from their experience. </a:t>
            </a:r>
          </a:p>
        </p:txBody>
      </p:sp>
      <p:sp>
        <p:nvSpPr>
          <p:cNvPr id="8" name="TextBox 7">
            <a:extLst>
              <a:ext uri="{FF2B5EF4-FFF2-40B4-BE49-F238E27FC236}">
                <a16:creationId xmlns:a16="http://schemas.microsoft.com/office/drawing/2014/main" id="{6CE01FCA-FD06-D735-DBF1-C0D07F170E7E}"/>
              </a:ext>
            </a:extLst>
          </p:cNvPr>
          <p:cNvSpPr txBox="1"/>
          <p:nvPr/>
        </p:nvSpPr>
        <p:spPr>
          <a:xfrm>
            <a:off x="8370075" y="2773155"/>
            <a:ext cx="2983725" cy="1200329"/>
          </a:xfrm>
          <a:prstGeom prst="rect">
            <a:avLst/>
          </a:prstGeom>
          <a:noFill/>
        </p:spPr>
        <p:txBody>
          <a:bodyPr wrap="square">
            <a:spAutoFit/>
          </a:bodyPr>
          <a:lstStyle/>
          <a:p>
            <a:r>
              <a:rPr lang="en-US" dirty="0"/>
              <a:t>Your current code may not allow you certain things, but it may be allowed under future versions of the code.</a:t>
            </a:r>
          </a:p>
        </p:txBody>
      </p:sp>
    </p:spTree>
    <p:extLst>
      <p:ext uri="{BB962C8B-B14F-4D97-AF65-F5344CB8AC3E}">
        <p14:creationId xmlns:p14="http://schemas.microsoft.com/office/powerpoint/2010/main" val="3497355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2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1026"/>
                                        </p:tgtEl>
                                      </p:cBhvr>
                                    </p:animEffect>
                                    <p:set>
                                      <p:cBhvr>
                                        <p:cTn id="20" dur="1" fill="hold">
                                          <p:stCondLst>
                                            <p:cond delay="999"/>
                                          </p:stCondLst>
                                        </p:cTn>
                                        <p:tgtEl>
                                          <p:spTgt spid="1026"/>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500" fill="hold"/>
                                        <p:tgtEl>
                                          <p:spTgt spid="1027"/>
                                        </p:tgtEl>
                                        <p:attrNameLst>
                                          <p:attrName>ppt_x</p:attrName>
                                        </p:attrNameLst>
                                      </p:cBhvr>
                                      <p:tavLst>
                                        <p:tav tm="0">
                                          <p:val>
                                            <p:strVal val="#ppt_x"/>
                                          </p:val>
                                        </p:tav>
                                        <p:tav tm="100000">
                                          <p:val>
                                            <p:strVal val="#ppt_x"/>
                                          </p:val>
                                        </p:tav>
                                      </p:tavLst>
                                    </p:anim>
                                    <p:anim calcmode="lin" valueType="num">
                                      <p:cBhvr additive="base">
                                        <p:cTn id="3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0D85-D083-F207-B820-71DB8012314B}"/>
              </a:ext>
            </a:extLst>
          </p:cNvPr>
          <p:cNvSpPr>
            <a:spLocks noGrp="1"/>
          </p:cNvSpPr>
          <p:nvPr>
            <p:ph type="title"/>
          </p:nvPr>
        </p:nvSpPr>
        <p:spPr/>
        <p:txBody>
          <a:bodyPr>
            <a:normAutofit/>
          </a:bodyPr>
          <a:lstStyle/>
          <a:p>
            <a:r>
              <a:rPr lang="en-US" sz="3200" b="1" dirty="0"/>
              <a:t>FOLLOW THROUGH ON ALL YOUR CHANGES</a:t>
            </a:r>
          </a:p>
        </p:txBody>
      </p:sp>
      <p:sp>
        <p:nvSpPr>
          <p:cNvPr id="3" name="Content Placeholder 2">
            <a:extLst>
              <a:ext uri="{FF2B5EF4-FFF2-40B4-BE49-F238E27FC236}">
                <a16:creationId xmlns:a16="http://schemas.microsoft.com/office/drawing/2014/main" id="{BD470E25-49B4-4DB8-F851-A0C8BA7FD523}"/>
              </a:ext>
            </a:extLst>
          </p:cNvPr>
          <p:cNvSpPr>
            <a:spLocks noGrp="1"/>
          </p:cNvSpPr>
          <p:nvPr>
            <p:ph idx="1"/>
          </p:nvPr>
        </p:nvSpPr>
        <p:spPr>
          <a:xfrm>
            <a:off x="838200" y="1336737"/>
            <a:ext cx="4698304" cy="5220637"/>
          </a:xfrm>
        </p:spPr>
        <p:txBody>
          <a:bodyPr>
            <a:normAutofit/>
          </a:bodyPr>
          <a:lstStyle/>
          <a:p>
            <a:r>
              <a:rPr lang="en-US" dirty="0"/>
              <a:t>Changing plans, model elements or notes in one location will create a ripple effect across all views where that element occurs. </a:t>
            </a:r>
          </a:p>
          <a:p>
            <a:endParaRPr lang="en-US" dirty="0"/>
          </a:p>
          <a:p>
            <a:r>
              <a:rPr lang="en-US" dirty="0"/>
              <a:t>Go back and make sure every plan view, section, elevation and area plans are updated correctly along with your consultant files</a:t>
            </a:r>
          </a:p>
        </p:txBody>
      </p:sp>
      <p:pic>
        <p:nvPicPr>
          <p:cNvPr id="5" name="Picture 4">
            <a:extLst>
              <a:ext uri="{FF2B5EF4-FFF2-40B4-BE49-F238E27FC236}">
                <a16:creationId xmlns:a16="http://schemas.microsoft.com/office/drawing/2014/main" id="{A7A820E4-E285-C0A3-5714-1E0D99165F40}"/>
              </a:ext>
            </a:extLst>
          </p:cNvPr>
          <p:cNvPicPr>
            <a:picLocks noChangeAspect="1"/>
          </p:cNvPicPr>
          <p:nvPr/>
        </p:nvPicPr>
        <p:blipFill>
          <a:blip r:embed="rId2"/>
          <a:stretch>
            <a:fillRect/>
          </a:stretch>
        </p:blipFill>
        <p:spPr>
          <a:xfrm>
            <a:off x="6710362" y="1517540"/>
            <a:ext cx="4333875" cy="4524375"/>
          </a:xfrm>
          <a:prstGeom prst="rect">
            <a:avLst/>
          </a:prstGeom>
        </p:spPr>
      </p:pic>
      <p:pic>
        <p:nvPicPr>
          <p:cNvPr id="7" name="Picture 6">
            <a:extLst>
              <a:ext uri="{FF2B5EF4-FFF2-40B4-BE49-F238E27FC236}">
                <a16:creationId xmlns:a16="http://schemas.microsoft.com/office/drawing/2014/main" id="{2F240BDD-4C2C-FFEB-9681-EAFF75DDD3CD}"/>
              </a:ext>
            </a:extLst>
          </p:cNvPr>
          <p:cNvPicPr>
            <a:picLocks noChangeAspect="1"/>
          </p:cNvPicPr>
          <p:nvPr/>
        </p:nvPicPr>
        <p:blipFill>
          <a:blip r:embed="rId3"/>
          <a:stretch>
            <a:fillRect/>
          </a:stretch>
        </p:blipFill>
        <p:spPr>
          <a:xfrm>
            <a:off x="6686771" y="1412765"/>
            <a:ext cx="4210050" cy="4629150"/>
          </a:xfrm>
          <a:prstGeom prst="rect">
            <a:avLst/>
          </a:prstGeom>
        </p:spPr>
      </p:pic>
      <p:pic>
        <p:nvPicPr>
          <p:cNvPr id="9" name="Picture 8">
            <a:extLst>
              <a:ext uri="{FF2B5EF4-FFF2-40B4-BE49-F238E27FC236}">
                <a16:creationId xmlns:a16="http://schemas.microsoft.com/office/drawing/2014/main" id="{061BFA50-CE81-28C0-F66A-1772972F9A24}"/>
              </a:ext>
            </a:extLst>
          </p:cNvPr>
          <p:cNvPicPr>
            <a:picLocks noChangeAspect="1"/>
          </p:cNvPicPr>
          <p:nvPr/>
        </p:nvPicPr>
        <p:blipFill>
          <a:blip r:embed="rId4"/>
          <a:stretch>
            <a:fillRect/>
          </a:stretch>
        </p:blipFill>
        <p:spPr>
          <a:xfrm>
            <a:off x="7810388" y="53975"/>
            <a:ext cx="866775" cy="6438900"/>
          </a:xfrm>
          <a:prstGeom prst="rect">
            <a:avLst/>
          </a:prstGeom>
        </p:spPr>
      </p:pic>
      <p:pic>
        <p:nvPicPr>
          <p:cNvPr id="11" name="Picture 10">
            <a:extLst>
              <a:ext uri="{FF2B5EF4-FFF2-40B4-BE49-F238E27FC236}">
                <a16:creationId xmlns:a16="http://schemas.microsoft.com/office/drawing/2014/main" id="{288B49EA-C82C-AFC4-A357-9923CEECF742}"/>
              </a:ext>
            </a:extLst>
          </p:cNvPr>
          <p:cNvPicPr>
            <a:picLocks noChangeAspect="1"/>
          </p:cNvPicPr>
          <p:nvPr/>
        </p:nvPicPr>
        <p:blipFill>
          <a:blip r:embed="rId5"/>
          <a:stretch>
            <a:fillRect/>
          </a:stretch>
        </p:blipFill>
        <p:spPr>
          <a:xfrm>
            <a:off x="7345697" y="0"/>
            <a:ext cx="1966280" cy="6858000"/>
          </a:xfrm>
          <a:prstGeom prst="rect">
            <a:avLst/>
          </a:prstGeom>
        </p:spPr>
      </p:pic>
      <p:pic>
        <p:nvPicPr>
          <p:cNvPr id="13" name="Picture 12">
            <a:extLst>
              <a:ext uri="{FF2B5EF4-FFF2-40B4-BE49-F238E27FC236}">
                <a16:creationId xmlns:a16="http://schemas.microsoft.com/office/drawing/2014/main" id="{2EE6BC1E-4169-869C-EBCA-CE4843B7CBC1}"/>
              </a:ext>
            </a:extLst>
          </p:cNvPr>
          <p:cNvPicPr>
            <a:picLocks noChangeAspect="1"/>
          </p:cNvPicPr>
          <p:nvPr/>
        </p:nvPicPr>
        <p:blipFill>
          <a:blip r:embed="rId6"/>
          <a:stretch>
            <a:fillRect/>
          </a:stretch>
        </p:blipFill>
        <p:spPr>
          <a:xfrm>
            <a:off x="7810388" y="133707"/>
            <a:ext cx="794896" cy="6359168"/>
          </a:xfrm>
          <a:prstGeom prst="rect">
            <a:avLst/>
          </a:prstGeom>
        </p:spPr>
      </p:pic>
      <p:pic>
        <p:nvPicPr>
          <p:cNvPr id="15" name="Picture 14">
            <a:extLst>
              <a:ext uri="{FF2B5EF4-FFF2-40B4-BE49-F238E27FC236}">
                <a16:creationId xmlns:a16="http://schemas.microsoft.com/office/drawing/2014/main" id="{BB46C956-BC06-39AF-E135-8BF63B75178E}"/>
              </a:ext>
            </a:extLst>
          </p:cNvPr>
          <p:cNvPicPr>
            <a:picLocks noChangeAspect="1"/>
          </p:cNvPicPr>
          <p:nvPr/>
        </p:nvPicPr>
        <p:blipFill>
          <a:blip r:embed="rId7"/>
          <a:stretch>
            <a:fillRect/>
          </a:stretch>
        </p:blipFill>
        <p:spPr>
          <a:xfrm>
            <a:off x="6655498" y="1412765"/>
            <a:ext cx="4210050" cy="4533900"/>
          </a:xfrm>
          <a:prstGeom prst="rect">
            <a:avLst/>
          </a:prstGeom>
        </p:spPr>
      </p:pic>
      <p:pic>
        <p:nvPicPr>
          <p:cNvPr id="17" name="Picture 16">
            <a:extLst>
              <a:ext uri="{FF2B5EF4-FFF2-40B4-BE49-F238E27FC236}">
                <a16:creationId xmlns:a16="http://schemas.microsoft.com/office/drawing/2014/main" id="{3003F22D-9EFA-FB14-BC61-EC103B49E65E}"/>
              </a:ext>
            </a:extLst>
          </p:cNvPr>
          <p:cNvPicPr>
            <a:picLocks noChangeAspect="1"/>
          </p:cNvPicPr>
          <p:nvPr/>
        </p:nvPicPr>
        <p:blipFill>
          <a:blip r:embed="rId8"/>
          <a:stretch>
            <a:fillRect/>
          </a:stretch>
        </p:blipFill>
        <p:spPr>
          <a:xfrm>
            <a:off x="6508082" y="978724"/>
            <a:ext cx="4024048" cy="5141433"/>
          </a:xfrm>
          <a:prstGeom prst="rect">
            <a:avLst/>
          </a:prstGeom>
        </p:spPr>
      </p:pic>
      <p:grpSp>
        <p:nvGrpSpPr>
          <p:cNvPr id="22" name="Group 21">
            <a:extLst>
              <a:ext uri="{FF2B5EF4-FFF2-40B4-BE49-F238E27FC236}">
                <a16:creationId xmlns:a16="http://schemas.microsoft.com/office/drawing/2014/main" id="{31C0EACF-897E-1383-0F50-DB54AD448E6A}"/>
              </a:ext>
            </a:extLst>
          </p:cNvPr>
          <p:cNvGrpSpPr/>
          <p:nvPr/>
        </p:nvGrpSpPr>
        <p:grpSpPr>
          <a:xfrm>
            <a:off x="6710362" y="177411"/>
            <a:ext cx="3054884" cy="6557749"/>
            <a:chOff x="6556732" y="0"/>
            <a:chExt cx="3314886" cy="6858000"/>
          </a:xfrm>
        </p:grpSpPr>
        <p:pic>
          <p:nvPicPr>
            <p:cNvPr id="19" name="Picture 18">
              <a:extLst>
                <a:ext uri="{FF2B5EF4-FFF2-40B4-BE49-F238E27FC236}">
                  <a16:creationId xmlns:a16="http://schemas.microsoft.com/office/drawing/2014/main" id="{5D9FAB73-F5BB-6842-F5A4-C9EBF7430809}"/>
                </a:ext>
              </a:extLst>
            </p:cNvPr>
            <p:cNvPicPr>
              <a:picLocks noChangeAspect="1"/>
            </p:cNvPicPr>
            <p:nvPr/>
          </p:nvPicPr>
          <p:blipFill>
            <a:blip r:embed="rId9"/>
            <a:stretch>
              <a:fillRect/>
            </a:stretch>
          </p:blipFill>
          <p:spPr>
            <a:xfrm>
              <a:off x="6556732" y="0"/>
              <a:ext cx="1602632" cy="6858000"/>
            </a:xfrm>
            <a:prstGeom prst="rect">
              <a:avLst/>
            </a:prstGeom>
          </p:spPr>
        </p:pic>
        <p:pic>
          <p:nvPicPr>
            <p:cNvPr id="21" name="Picture 20">
              <a:extLst>
                <a:ext uri="{FF2B5EF4-FFF2-40B4-BE49-F238E27FC236}">
                  <a16:creationId xmlns:a16="http://schemas.microsoft.com/office/drawing/2014/main" id="{50E29A82-889C-83C1-23BD-F916E6E18F8D}"/>
                </a:ext>
              </a:extLst>
            </p:cNvPr>
            <p:cNvPicPr>
              <a:picLocks noChangeAspect="1"/>
            </p:cNvPicPr>
            <p:nvPr/>
          </p:nvPicPr>
          <p:blipFill>
            <a:blip r:embed="rId10"/>
            <a:stretch>
              <a:fillRect/>
            </a:stretch>
          </p:blipFill>
          <p:spPr>
            <a:xfrm>
              <a:off x="8371276" y="0"/>
              <a:ext cx="1500342" cy="6858000"/>
            </a:xfrm>
            <a:prstGeom prst="rect">
              <a:avLst/>
            </a:prstGeom>
          </p:spPr>
        </p:pic>
      </p:grpSp>
    </p:spTree>
    <p:extLst>
      <p:ext uri="{BB962C8B-B14F-4D97-AF65-F5344CB8AC3E}">
        <p14:creationId xmlns:p14="http://schemas.microsoft.com/office/powerpoint/2010/main" val="33141537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5"/>
                                        </p:tgtEl>
                                      </p:cBhvr>
                                      <p:by x="25000" y="25000"/>
                                    </p:animScale>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1000" fill="hold"/>
                                        <p:tgtEl>
                                          <p:spTgt spid="7"/>
                                        </p:tgtEl>
                                      </p:cBhvr>
                                      <p:by x="25000" y="25000"/>
                                    </p:animScale>
                                  </p:childTnLst>
                                </p:cTn>
                              </p:par>
                            </p:childTnLst>
                          </p:cTn>
                        </p:par>
                        <p:par>
                          <p:cTn id="25" fill="hold">
                            <p:stCondLst>
                              <p:cond delay="1000"/>
                            </p:stCondLst>
                            <p:childTnLst>
                              <p:par>
                                <p:cTn id="26" presetID="10" presetClass="exit" presetSubtype="0" fill="hold" nodeType="after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1000" fill="hold"/>
                                        <p:tgtEl>
                                          <p:spTgt spid="9"/>
                                        </p:tgtEl>
                                      </p:cBhvr>
                                      <p:by x="25000" y="25000"/>
                                    </p:animScale>
                                  </p:childTnLst>
                                </p:cTn>
                              </p:par>
                            </p:childTnLst>
                          </p:cTn>
                        </p:par>
                        <p:par>
                          <p:cTn id="38" fill="hold">
                            <p:stCondLst>
                              <p:cond delay="1000"/>
                            </p:stCondLst>
                            <p:childTnLst>
                              <p:par>
                                <p:cTn id="39" presetID="10" presetClass="exit" presetSubtype="0" fill="hold" nodeType="after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1000" fill="hold"/>
                                        <p:tgtEl>
                                          <p:spTgt spid="11"/>
                                        </p:tgtEl>
                                      </p:cBhvr>
                                      <p:by x="25000" y="25000"/>
                                    </p:animScale>
                                  </p:childTnLst>
                                </p:cTn>
                              </p:par>
                            </p:childTnLst>
                          </p:cTn>
                        </p:par>
                        <p:par>
                          <p:cTn id="51" fill="hold">
                            <p:stCondLst>
                              <p:cond delay="1000"/>
                            </p:stCondLst>
                            <p:childTnLst>
                              <p:par>
                                <p:cTn id="52" presetID="10" presetClass="exit" presetSubtype="0" fill="hold" nodeType="after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2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mph" presetSubtype="0" fill="hold" nodeType="clickEffect">
                                  <p:stCondLst>
                                    <p:cond delay="0"/>
                                  </p:stCondLst>
                                  <p:childTnLst>
                                    <p:animScale>
                                      <p:cBhvr>
                                        <p:cTn id="63" dur="1000" fill="hold"/>
                                        <p:tgtEl>
                                          <p:spTgt spid="13"/>
                                        </p:tgtEl>
                                      </p:cBhvr>
                                      <p:by x="25000" y="25000"/>
                                    </p:animScale>
                                  </p:childTnLst>
                                </p:cTn>
                              </p:par>
                            </p:childTnLst>
                          </p:cTn>
                        </p:par>
                        <p:par>
                          <p:cTn id="64" fill="hold">
                            <p:stCondLst>
                              <p:cond delay="1000"/>
                            </p:stCondLst>
                            <p:childTnLst>
                              <p:par>
                                <p:cTn id="65" presetID="10" presetClass="exit" presetSubtype="0" fill="hold" nodeType="after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2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mph" presetSubtype="0" fill="hold" nodeType="clickEffect">
                                  <p:stCondLst>
                                    <p:cond delay="0"/>
                                  </p:stCondLst>
                                  <p:childTnLst>
                                    <p:animScale>
                                      <p:cBhvr>
                                        <p:cTn id="76" dur="1000" fill="hold"/>
                                        <p:tgtEl>
                                          <p:spTgt spid="15"/>
                                        </p:tgtEl>
                                      </p:cBhvr>
                                      <p:by x="25000" y="25000"/>
                                    </p:animScale>
                                  </p:childTnLst>
                                </p:cTn>
                              </p:par>
                            </p:childTnLst>
                          </p:cTn>
                        </p:par>
                        <p:par>
                          <p:cTn id="77" fill="hold">
                            <p:stCondLst>
                              <p:cond delay="1000"/>
                            </p:stCondLst>
                            <p:childTnLst>
                              <p:par>
                                <p:cTn id="78" presetID="10" presetClass="exit" presetSubtype="0" fill="hold" nodeType="afterEffect">
                                  <p:stCondLst>
                                    <p:cond delay="0"/>
                                  </p:stCondLst>
                                  <p:childTnLst>
                                    <p:animEffect transition="out" filter="fade">
                                      <p:cBhvr>
                                        <p:cTn id="79" dur="500"/>
                                        <p:tgtEl>
                                          <p:spTgt spid="15"/>
                                        </p:tgtEl>
                                      </p:cBhvr>
                                    </p:animEffect>
                                    <p:set>
                                      <p:cBhvr>
                                        <p:cTn id="80" dur="1" fill="hold">
                                          <p:stCondLst>
                                            <p:cond delay="499"/>
                                          </p:stCondLst>
                                        </p:cTn>
                                        <p:tgtEl>
                                          <p:spTgt spid="1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2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mph" presetSubtype="0" fill="hold" nodeType="clickEffect">
                                  <p:stCondLst>
                                    <p:cond delay="0"/>
                                  </p:stCondLst>
                                  <p:childTnLst>
                                    <p:animScale>
                                      <p:cBhvr>
                                        <p:cTn id="89" dur="1000" fill="hold"/>
                                        <p:tgtEl>
                                          <p:spTgt spid="17"/>
                                        </p:tgtEl>
                                      </p:cBhvr>
                                      <p:by x="25000" y="25000"/>
                                    </p:animScale>
                                  </p:childTnLst>
                                </p:cTn>
                              </p:par>
                            </p:childTnLst>
                          </p:cTn>
                        </p:par>
                        <p:par>
                          <p:cTn id="90" fill="hold">
                            <p:stCondLst>
                              <p:cond delay="1000"/>
                            </p:stCondLst>
                            <p:childTnLst>
                              <p:par>
                                <p:cTn id="91" presetID="10" presetClass="exit" presetSubtype="0" fill="hold" nodeType="afterEffect">
                                  <p:stCondLst>
                                    <p:cond delay="0"/>
                                  </p:stCondLst>
                                  <p:childTnLst>
                                    <p:animEffect transition="out" filter="fade">
                                      <p:cBhvr>
                                        <p:cTn id="92" dur="500"/>
                                        <p:tgtEl>
                                          <p:spTgt spid="17"/>
                                        </p:tgtEl>
                                      </p:cBhvr>
                                    </p:animEffect>
                                    <p:set>
                                      <p:cBhvr>
                                        <p:cTn id="93" dur="1" fill="hold">
                                          <p:stCondLst>
                                            <p:cond delay="499"/>
                                          </p:stCondLst>
                                        </p:cTn>
                                        <p:tgtEl>
                                          <p:spTgt spid="17"/>
                                        </p:tgtEl>
                                        <p:attrNameLst>
                                          <p:attrName>style.visibility</p:attrName>
                                        </p:attrNameLst>
                                      </p:cBhvr>
                                      <p:to>
                                        <p:strVal val="hidden"/>
                                      </p:to>
                                    </p:set>
                                  </p:childTnLst>
                                </p:cTn>
                              </p:par>
                            </p:childTnLst>
                          </p:cTn>
                        </p:par>
                        <p:par>
                          <p:cTn id="94" fill="hold">
                            <p:stCondLst>
                              <p:cond delay="1500"/>
                            </p:stCondLst>
                            <p:childTnLst>
                              <p:par>
                                <p:cTn id="95" presetID="10"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2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8E42-2036-810E-F124-662E5FA244D8}"/>
              </a:ext>
            </a:extLst>
          </p:cNvPr>
          <p:cNvSpPr>
            <a:spLocks noGrp="1"/>
          </p:cNvSpPr>
          <p:nvPr>
            <p:ph type="title"/>
          </p:nvPr>
        </p:nvSpPr>
        <p:spPr/>
        <p:txBody>
          <a:bodyPr/>
          <a:lstStyle/>
          <a:p>
            <a:r>
              <a:rPr lang="en-US" b="1" dirty="0">
                <a:latin typeface="+mn-lt"/>
              </a:rPr>
              <a:t>ORB FORMATS / HIVE</a:t>
            </a:r>
          </a:p>
        </p:txBody>
      </p:sp>
      <p:sp>
        <p:nvSpPr>
          <p:cNvPr id="3" name="Content Placeholder 2">
            <a:extLst>
              <a:ext uri="{FF2B5EF4-FFF2-40B4-BE49-F238E27FC236}">
                <a16:creationId xmlns:a16="http://schemas.microsoft.com/office/drawing/2014/main" id="{DCF4A22F-2BF3-01AA-C67D-F539E6C56CE5}"/>
              </a:ext>
            </a:extLst>
          </p:cNvPr>
          <p:cNvSpPr>
            <a:spLocks noGrp="1"/>
          </p:cNvSpPr>
          <p:nvPr>
            <p:ph idx="1"/>
          </p:nvPr>
        </p:nvSpPr>
        <p:spPr>
          <a:xfrm>
            <a:off x="838200" y="1825625"/>
            <a:ext cx="4282440" cy="3087569"/>
          </a:xfrm>
        </p:spPr>
        <p:txBody>
          <a:bodyPr>
            <a:noAutofit/>
          </a:bodyPr>
          <a:lstStyle/>
          <a:p>
            <a:r>
              <a:rPr lang="en-US" sz="1800" b="1" dirty="0"/>
              <a:t>Templates are already in place. </a:t>
            </a:r>
          </a:p>
          <a:p>
            <a:endParaRPr lang="en-US" sz="1800" dirty="0"/>
          </a:p>
          <a:p>
            <a:r>
              <a:rPr lang="en-US" sz="1800" dirty="0"/>
              <a:t>Files in HIVE – ORB Templates</a:t>
            </a:r>
          </a:p>
          <a:p>
            <a:pPr marL="0" indent="0">
              <a:buNone/>
            </a:pPr>
            <a:endParaRPr lang="en-US" sz="1800" dirty="0"/>
          </a:p>
          <a:p>
            <a:r>
              <a:rPr lang="en-US" sz="1800" dirty="0"/>
              <a:t>T:\Orb\ORB Resource Library\ORB Standards\Sample Files</a:t>
            </a:r>
          </a:p>
          <a:p>
            <a:endParaRPr lang="en-US" sz="1800" dirty="0"/>
          </a:p>
        </p:txBody>
      </p:sp>
      <p:pic>
        <p:nvPicPr>
          <p:cNvPr id="5" name="Picture 4">
            <a:extLst>
              <a:ext uri="{FF2B5EF4-FFF2-40B4-BE49-F238E27FC236}">
                <a16:creationId xmlns:a16="http://schemas.microsoft.com/office/drawing/2014/main" id="{91B1B9E5-9572-5E85-C323-EFBA406D807D}"/>
              </a:ext>
            </a:extLst>
          </p:cNvPr>
          <p:cNvPicPr>
            <a:picLocks noChangeAspect="1"/>
          </p:cNvPicPr>
          <p:nvPr/>
        </p:nvPicPr>
        <p:blipFill>
          <a:blip r:embed="rId2"/>
          <a:stretch>
            <a:fillRect/>
          </a:stretch>
        </p:blipFill>
        <p:spPr>
          <a:xfrm>
            <a:off x="5934221" y="1267510"/>
            <a:ext cx="5419579" cy="3928980"/>
          </a:xfrm>
          <a:prstGeom prst="rect">
            <a:avLst/>
          </a:prstGeom>
        </p:spPr>
      </p:pic>
      <p:pic>
        <p:nvPicPr>
          <p:cNvPr id="6" name="Picture 5">
            <a:extLst>
              <a:ext uri="{FF2B5EF4-FFF2-40B4-BE49-F238E27FC236}">
                <a16:creationId xmlns:a16="http://schemas.microsoft.com/office/drawing/2014/main" id="{AC2F49F2-2B87-3A1E-99E9-7A387A013837}"/>
              </a:ext>
            </a:extLst>
          </p:cNvPr>
          <p:cNvPicPr>
            <a:picLocks noChangeAspect="1"/>
          </p:cNvPicPr>
          <p:nvPr/>
        </p:nvPicPr>
        <p:blipFill>
          <a:blip r:embed="rId3"/>
          <a:stretch>
            <a:fillRect/>
          </a:stretch>
        </p:blipFill>
        <p:spPr>
          <a:xfrm>
            <a:off x="5934222" y="1267510"/>
            <a:ext cx="5416084" cy="3928980"/>
          </a:xfrm>
          <a:prstGeom prst="rect">
            <a:avLst/>
          </a:prstGeom>
        </p:spPr>
      </p:pic>
    </p:spTree>
    <p:extLst>
      <p:ext uri="{BB962C8B-B14F-4D97-AF65-F5344CB8AC3E}">
        <p14:creationId xmlns:p14="http://schemas.microsoft.com/office/powerpoint/2010/main" val="12312149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500" fill="hold"/>
                                        <p:tgtEl>
                                          <p:spTgt spid="5"/>
                                        </p:tgtEl>
                                        <p:attrNameLst>
                                          <p:attrName>ppt_x</p:attrName>
                                        </p:attrNameLst>
                                      </p:cBhvr>
                                      <p:tavLst>
                                        <p:tav tm="0">
                                          <p:val>
                                            <p:strVal val="#ppt_x"/>
                                          </p:val>
                                        </p:tav>
                                        <p:tav tm="100000">
                                          <p:val>
                                            <p:strVal val="#ppt_x"/>
                                          </p:val>
                                        </p:tav>
                                      </p:tavLst>
                                    </p:anim>
                                    <p:anim calcmode="lin" valueType="num">
                                      <p:cBhvr additive="base">
                                        <p:cTn id="14" dur="1500" fill="hold"/>
                                        <p:tgtEl>
                                          <p:spTgt spid="5"/>
                                        </p:tgtEl>
                                        <p:attrNameLst>
                                          <p:attrName>ppt_y</p:attrName>
                                        </p:attrNameLst>
                                      </p:cBhvr>
                                      <p:tavLst>
                                        <p:tav tm="0">
                                          <p:val>
                                            <p:strVal val="0-#ppt_h/2"/>
                                          </p:val>
                                        </p:tav>
                                        <p:tav tm="100000">
                                          <p:val>
                                            <p:strVal val="#ppt_y"/>
                                          </p:val>
                                        </p:tav>
                                      </p:tavLst>
                                    </p:anim>
                                  </p:childTnLst>
                                </p:cTn>
                              </p:par>
                              <p:par>
                                <p:cTn id="15" presetID="2" presetClass="exit" presetSubtype="4" fill="hold" nodeType="withEffect">
                                  <p:stCondLst>
                                    <p:cond delay="0"/>
                                  </p:stCondLst>
                                  <p:childTnLst>
                                    <p:anim calcmode="lin" valueType="num">
                                      <p:cBhvr additive="base">
                                        <p:cTn id="16" dur="1500"/>
                                        <p:tgtEl>
                                          <p:spTgt spid="6"/>
                                        </p:tgtEl>
                                        <p:attrNameLst>
                                          <p:attrName>ppt_x</p:attrName>
                                        </p:attrNameLst>
                                      </p:cBhvr>
                                      <p:tavLst>
                                        <p:tav tm="0">
                                          <p:val>
                                            <p:strVal val="ppt_x"/>
                                          </p:val>
                                        </p:tav>
                                        <p:tav tm="100000">
                                          <p:val>
                                            <p:strVal val="ppt_x"/>
                                          </p:val>
                                        </p:tav>
                                      </p:tavLst>
                                    </p:anim>
                                    <p:anim calcmode="lin" valueType="num">
                                      <p:cBhvr additive="base">
                                        <p:cTn id="17" dur="1500"/>
                                        <p:tgtEl>
                                          <p:spTgt spid="6"/>
                                        </p:tgtEl>
                                        <p:attrNameLst>
                                          <p:attrName>ppt_y</p:attrName>
                                        </p:attrNameLst>
                                      </p:cBhvr>
                                      <p:tavLst>
                                        <p:tav tm="0">
                                          <p:val>
                                            <p:strVal val="ppt_y"/>
                                          </p:val>
                                        </p:tav>
                                        <p:tav tm="100000">
                                          <p:val>
                                            <p:strVal val="1+ppt_h/2"/>
                                          </p:val>
                                        </p:tav>
                                      </p:tavLst>
                                    </p:anim>
                                    <p:set>
                                      <p:cBhvr>
                                        <p:cTn id="18" dur="1" fill="hold">
                                          <p:stCondLst>
                                            <p:cond delay="1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C829-5FF1-0796-50DF-A8B02A7DC288}"/>
              </a:ext>
            </a:extLst>
          </p:cNvPr>
          <p:cNvSpPr>
            <a:spLocks noGrp="1"/>
          </p:cNvSpPr>
          <p:nvPr>
            <p:ph type="title"/>
          </p:nvPr>
        </p:nvSpPr>
        <p:spPr/>
        <p:txBody>
          <a:bodyPr/>
          <a:lstStyle/>
          <a:p>
            <a:r>
              <a:rPr lang="en-US" b="1" dirty="0">
                <a:latin typeface="+mn-lt"/>
              </a:rPr>
              <a:t>ORB RESOURCE LIBRARY</a:t>
            </a:r>
          </a:p>
        </p:txBody>
      </p:sp>
      <p:pic>
        <p:nvPicPr>
          <p:cNvPr id="5" name="Content Placeholder 4">
            <a:extLst>
              <a:ext uri="{FF2B5EF4-FFF2-40B4-BE49-F238E27FC236}">
                <a16:creationId xmlns:a16="http://schemas.microsoft.com/office/drawing/2014/main" id="{99703429-322F-7425-0EBC-E956FB6E8DC1}"/>
              </a:ext>
            </a:extLst>
          </p:cNvPr>
          <p:cNvPicPr>
            <a:picLocks noGrp="1" noChangeAspect="1"/>
          </p:cNvPicPr>
          <p:nvPr>
            <p:ph idx="1"/>
          </p:nvPr>
        </p:nvPicPr>
        <p:blipFill>
          <a:blip r:embed="rId2"/>
          <a:stretch>
            <a:fillRect/>
          </a:stretch>
        </p:blipFill>
        <p:spPr>
          <a:xfrm>
            <a:off x="3562644" y="1690688"/>
            <a:ext cx="8134730" cy="4351338"/>
          </a:xfrm>
        </p:spPr>
      </p:pic>
      <p:sp>
        <p:nvSpPr>
          <p:cNvPr id="6" name="TextBox 5">
            <a:extLst>
              <a:ext uri="{FF2B5EF4-FFF2-40B4-BE49-F238E27FC236}">
                <a16:creationId xmlns:a16="http://schemas.microsoft.com/office/drawing/2014/main" id="{29501A67-ABCC-A8E1-807B-9B33D9358943}"/>
              </a:ext>
            </a:extLst>
          </p:cNvPr>
          <p:cNvSpPr txBox="1"/>
          <p:nvPr/>
        </p:nvSpPr>
        <p:spPr>
          <a:xfrm>
            <a:off x="612843" y="1760706"/>
            <a:ext cx="2850204" cy="2862322"/>
          </a:xfrm>
          <a:prstGeom prst="rect">
            <a:avLst/>
          </a:prstGeom>
          <a:noFill/>
        </p:spPr>
        <p:txBody>
          <a:bodyPr wrap="square" rtlCol="0">
            <a:spAutoFit/>
          </a:bodyPr>
          <a:lstStyle/>
          <a:p>
            <a:r>
              <a:rPr lang="en-US" dirty="0"/>
              <a:t>ORB has collected submittal information for several municipalities. </a:t>
            </a:r>
          </a:p>
          <a:p>
            <a:endParaRPr lang="en-US" dirty="0"/>
          </a:p>
          <a:p>
            <a:r>
              <a:rPr lang="en-US" dirty="0"/>
              <a:t>Please review the resource library for existing information but always double check the requirements are still relevant</a:t>
            </a:r>
          </a:p>
        </p:txBody>
      </p:sp>
    </p:spTree>
    <p:extLst>
      <p:ext uri="{BB962C8B-B14F-4D97-AF65-F5344CB8AC3E}">
        <p14:creationId xmlns:p14="http://schemas.microsoft.com/office/powerpoint/2010/main" val="169428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04FB-7B70-8B34-65F0-5C8D519C25DF}"/>
              </a:ext>
            </a:extLst>
          </p:cNvPr>
          <p:cNvSpPr>
            <a:spLocks noGrp="1"/>
          </p:cNvSpPr>
          <p:nvPr>
            <p:ph type="title"/>
          </p:nvPr>
        </p:nvSpPr>
        <p:spPr>
          <a:xfrm>
            <a:off x="670920" y="-63795"/>
            <a:ext cx="5612219" cy="2208139"/>
          </a:xfrm>
        </p:spPr>
        <p:txBody>
          <a:bodyPr>
            <a:normAutofit/>
          </a:bodyPr>
          <a:lstStyle/>
          <a:p>
            <a:r>
              <a:rPr lang="en-US" sz="3200" b="1" dirty="0">
                <a:latin typeface="+mn-lt"/>
              </a:rPr>
              <a:t>FOLLOW SUBMITTAL DIRECTIONS FROM THE CITY</a:t>
            </a:r>
          </a:p>
        </p:txBody>
      </p:sp>
      <p:sp>
        <p:nvSpPr>
          <p:cNvPr id="3" name="Content Placeholder 2">
            <a:extLst>
              <a:ext uri="{FF2B5EF4-FFF2-40B4-BE49-F238E27FC236}">
                <a16:creationId xmlns:a16="http://schemas.microsoft.com/office/drawing/2014/main" id="{D8E238D5-EF89-35C2-01EE-A3BE206B8BA1}"/>
              </a:ext>
            </a:extLst>
          </p:cNvPr>
          <p:cNvSpPr>
            <a:spLocks noGrp="1"/>
          </p:cNvSpPr>
          <p:nvPr>
            <p:ph idx="1"/>
          </p:nvPr>
        </p:nvSpPr>
        <p:spPr>
          <a:xfrm>
            <a:off x="482192" y="1655411"/>
            <a:ext cx="5685594" cy="4765712"/>
          </a:xfrm>
        </p:spPr>
        <p:txBody>
          <a:bodyPr>
            <a:normAutofit lnSpcReduction="10000"/>
          </a:bodyPr>
          <a:lstStyle/>
          <a:p>
            <a:r>
              <a:rPr lang="en-US" dirty="0"/>
              <a:t>Every city is different. </a:t>
            </a:r>
          </a:p>
          <a:p>
            <a:r>
              <a:rPr lang="en-US" dirty="0"/>
              <a:t>Each city has their own requirements for submittal</a:t>
            </a:r>
          </a:p>
          <a:p>
            <a:r>
              <a:rPr lang="en-US" dirty="0"/>
              <a:t>Do not assume your latest submittal will have the same process</a:t>
            </a:r>
          </a:p>
          <a:p>
            <a:r>
              <a:rPr lang="en-US" dirty="0"/>
              <a:t>Follow file naming conventions according to each municipality</a:t>
            </a:r>
          </a:p>
          <a:p>
            <a:r>
              <a:rPr lang="en-US" dirty="0"/>
              <a:t>Confirm if reviewer needs a single file or multiple files</a:t>
            </a:r>
          </a:p>
          <a:p>
            <a:r>
              <a:rPr lang="en-US" dirty="0"/>
              <a:t>File size limitations can exist when uploading to the cities</a:t>
            </a:r>
          </a:p>
        </p:txBody>
      </p:sp>
      <p:pic>
        <p:nvPicPr>
          <p:cNvPr id="5" name="Picture 4">
            <a:extLst>
              <a:ext uri="{FF2B5EF4-FFF2-40B4-BE49-F238E27FC236}">
                <a16:creationId xmlns:a16="http://schemas.microsoft.com/office/drawing/2014/main" id="{62D07521-34C1-7791-9F33-0F16C061377C}"/>
              </a:ext>
            </a:extLst>
          </p:cNvPr>
          <p:cNvPicPr>
            <a:picLocks noChangeAspect="1"/>
          </p:cNvPicPr>
          <p:nvPr/>
        </p:nvPicPr>
        <p:blipFill>
          <a:blip r:embed="rId2"/>
          <a:stretch>
            <a:fillRect/>
          </a:stretch>
        </p:blipFill>
        <p:spPr>
          <a:xfrm>
            <a:off x="6419719" y="1040274"/>
            <a:ext cx="3825788" cy="4999419"/>
          </a:xfrm>
          <a:prstGeom prst="rect">
            <a:avLst/>
          </a:prstGeom>
        </p:spPr>
      </p:pic>
      <p:pic>
        <p:nvPicPr>
          <p:cNvPr id="7" name="Picture 6">
            <a:extLst>
              <a:ext uri="{FF2B5EF4-FFF2-40B4-BE49-F238E27FC236}">
                <a16:creationId xmlns:a16="http://schemas.microsoft.com/office/drawing/2014/main" id="{768D1F2D-ED47-4FF8-6402-24BA502E463B}"/>
              </a:ext>
            </a:extLst>
          </p:cNvPr>
          <p:cNvPicPr>
            <a:picLocks noChangeAspect="1"/>
          </p:cNvPicPr>
          <p:nvPr/>
        </p:nvPicPr>
        <p:blipFill>
          <a:blip r:embed="rId3"/>
          <a:stretch>
            <a:fillRect/>
          </a:stretch>
        </p:blipFill>
        <p:spPr>
          <a:xfrm>
            <a:off x="6293752" y="177965"/>
            <a:ext cx="5034739" cy="4140538"/>
          </a:xfrm>
          <a:prstGeom prst="rect">
            <a:avLst/>
          </a:prstGeom>
        </p:spPr>
      </p:pic>
      <p:pic>
        <p:nvPicPr>
          <p:cNvPr id="11" name="Picture 10">
            <a:extLst>
              <a:ext uri="{FF2B5EF4-FFF2-40B4-BE49-F238E27FC236}">
                <a16:creationId xmlns:a16="http://schemas.microsoft.com/office/drawing/2014/main" id="{A6C41CBF-F6EC-6AEB-1E63-126C56E8D850}"/>
              </a:ext>
            </a:extLst>
          </p:cNvPr>
          <p:cNvPicPr>
            <a:picLocks noChangeAspect="1"/>
          </p:cNvPicPr>
          <p:nvPr/>
        </p:nvPicPr>
        <p:blipFill>
          <a:blip r:embed="rId4"/>
          <a:stretch>
            <a:fillRect/>
          </a:stretch>
        </p:blipFill>
        <p:spPr>
          <a:xfrm>
            <a:off x="6106902" y="2784686"/>
            <a:ext cx="5602908" cy="3636437"/>
          </a:xfrm>
          <a:prstGeom prst="rect">
            <a:avLst/>
          </a:prstGeom>
        </p:spPr>
      </p:pic>
      <p:pic>
        <p:nvPicPr>
          <p:cNvPr id="9" name="Picture 8">
            <a:extLst>
              <a:ext uri="{FF2B5EF4-FFF2-40B4-BE49-F238E27FC236}">
                <a16:creationId xmlns:a16="http://schemas.microsoft.com/office/drawing/2014/main" id="{6C65555E-EA5A-FA87-8649-91134C82D10F}"/>
              </a:ext>
            </a:extLst>
          </p:cNvPr>
          <p:cNvPicPr>
            <a:picLocks noChangeAspect="1"/>
          </p:cNvPicPr>
          <p:nvPr/>
        </p:nvPicPr>
        <p:blipFill>
          <a:blip r:embed="rId5"/>
          <a:stretch>
            <a:fillRect/>
          </a:stretch>
        </p:blipFill>
        <p:spPr>
          <a:xfrm>
            <a:off x="6560837" y="818306"/>
            <a:ext cx="3810637" cy="5221386"/>
          </a:xfrm>
          <a:prstGeom prst="rect">
            <a:avLst/>
          </a:prstGeom>
        </p:spPr>
      </p:pic>
    </p:spTree>
    <p:extLst>
      <p:ext uri="{BB962C8B-B14F-4D97-AF65-F5344CB8AC3E}">
        <p14:creationId xmlns:p14="http://schemas.microsoft.com/office/powerpoint/2010/main" val="1984379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9"/>
                                        </p:tgtEl>
                                      </p:cBhvr>
                                    </p:animEffect>
                                    <p:set>
                                      <p:cBhvr>
                                        <p:cTn id="30" dur="1" fill="hold">
                                          <p:stCondLst>
                                            <p:cond delay="999"/>
                                          </p:stCondLst>
                                        </p:cTn>
                                        <p:tgtEl>
                                          <p:spTgt spid="9"/>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11"/>
                                        </p:tgtEl>
                                      </p:cBhvr>
                                    </p:animEffect>
                                    <p:set>
                                      <p:cBhvr>
                                        <p:cTn id="3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03C7-DA5D-0473-921B-A6DF7087DA03}"/>
              </a:ext>
            </a:extLst>
          </p:cNvPr>
          <p:cNvSpPr>
            <a:spLocks noGrp="1"/>
          </p:cNvSpPr>
          <p:nvPr>
            <p:ph type="title"/>
          </p:nvPr>
        </p:nvSpPr>
        <p:spPr/>
        <p:txBody>
          <a:bodyPr>
            <a:normAutofit/>
          </a:bodyPr>
          <a:lstStyle/>
          <a:p>
            <a:r>
              <a:rPr lang="en-US" sz="3200" b="1" dirty="0">
                <a:latin typeface="+mn-lt"/>
              </a:rPr>
              <a:t>FILE NAMING / SHEET NAMING CONVENTIONS</a:t>
            </a:r>
          </a:p>
        </p:txBody>
      </p:sp>
      <p:pic>
        <p:nvPicPr>
          <p:cNvPr id="6" name="Picture 5">
            <a:extLst>
              <a:ext uri="{FF2B5EF4-FFF2-40B4-BE49-F238E27FC236}">
                <a16:creationId xmlns:a16="http://schemas.microsoft.com/office/drawing/2014/main" id="{B2A7C6B8-5E40-8CA7-75FE-D195FCA3593E}"/>
              </a:ext>
            </a:extLst>
          </p:cNvPr>
          <p:cNvPicPr>
            <a:picLocks noChangeAspect="1"/>
          </p:cNvPicPr>
          <p:nvPr/>
        </p:nvPicPr>
        <p:blipFill>
          <a:blip r:embed="rId3"/>
          <a:stretch>
            <a:fillRect/>
          </a:stretch>
        </p:blipFill>
        <p:spPr>
          <a:xfrm>
            <a:off x="4095589" y="2300809"/>
            <a:ext cx="7258211" cy="3636437"/>
          </a:xfrm>
          <a:prstGeom prst="rect">
            <a:avLst/>
          </a:prstGeom>
        </p:spPr>
      </p:pic>
      <p:sp>
        <p:nvSpPr>
          <p:cNvPr id="7" name="TextBox 6">
            <a:extLst>
              <a:ext uri="{FF2B5EF4-FFF2-40B4-BE49-F238E27FC236}">
                <a16:creationId xmlns:a16="http://schemas.microsoft.com/office/drawing/2014/main" id="{B27DF4A1-50DB-4EAE-14E0-1CFE187CBEF4}"/>
              </a:ext>
            </a:extLst>
          </p:cNvPr>
          <p:cNvSpPr txBox="1"/>
          <p:nvPr/>
        </p:nvSpPr>
        <p:spPr>
          <a:xfrm>
            <a:off x="941696" y="2190466"/>
            <a:ext cx="2736376" cy="3693319"/>
          </a:xfrm>
          <a:prstGeom prst="rect">
            <a:avLst/>
          </a:prstGeom>
          <a:noFill/>
        </p:spPr>
        <p:txBody>
          <a:bodyPr wrap="square" rtlCol="0">
            <a:spAutoFit/>
          </a:bodyPr>
          <a:lstStyle/>
          <a:p>
            <a:r>
              <a:rPr lang="en-US" dirty="0"/>
              <a:t>BE SURE TO REVIEW THE SUBMITTAL GUIDELINES. </a:t>
            </a:r>
          </a:p>
          <a:p>
            <a:endParaRPr lang="en-US" dirty="0"/>
          </a:p>
          <a:p>
            <a:r>
              <a:rPr lang="en-US" dirty="0"/>
              <a:t>CITIES MAY TAKE TIME TO DO A PRELIMINARY REVIEW BEFORE BEGINNING THE REVIEW IN EARNEST AND KICK YOU OUT IF THEY FIND SOMETHING IS NOT ACCORDING TO THEIR STANDARDS, COSTING YOU PRECIOUS TIME</a:t>
            </a:r>
          </a:p>
        </p:txBody>
      </p:sp>
      <p:pic>
        <p:nvPicPr>
          <p:cNvPr id="4" name="Picture 3">
            <a:extLst>
              <a:ext uri="{FF2B5EF4-FFF2-40B4-BE49-F238E27FC236}">
                <a16:creationId xmlns:a16="http://schemas.microsoft.com/office/drawing/2014/main" id="{C1E33662-541A-8285-4430-E1FCA2A3F832}"/>
              </a:ext>
            </a:extLst>
          </p:cNvPr>
          <p:cNvPicPr>
            <a:picLocks noChangeAspect="1"/>
          </p:cNvPicPr>
          <p:nvPr/>
        </p:nvPicPr>
        <p:blipFill>
          <a:blip r:embed="rId4"/>
          <a:stretch>
            <a:fillRect/>
          </a:stretch>
        </p:blipFill>
        <p:spPr>
          <a:xfrm>
            <a:off x="4095589" y="1690688"/>
            <a:ext cx="7054377" cy="4578479"/>
          </a:xfrm>
          <a:prstGeom prst="rect">
            <a:avLst/>
          </a:prstGeom>
        </p:spPr>
      </p:pic>
    </p:spTree>
    <p:extLst>
      <p:ext uri="{BB962C8B-B14F-4D97-AF65-F5344CB8AC3E}">
        <p14:creationId xmlns:p14="http://schemas.microsoft.com/office/powerpoint/2010/main" val="20740874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4FC21DDC-45E7-33CE-90A6-55FB97978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070" y="3946445"/>
            <a:ext cx="4581730" cy="2127535"/>
          </a:xfrm>
          <a:prstGeom prst="rect">
            <a:avLst/>
          </a:prstGeom>
        </p:spPr>
      </p:pic>
      <p:sp>
        <p:nvSpPr>
          <p:cNvPr id="2" name="Title 1">
            <a:extLst>
              <a:ext uri="{FF2B5EF4-FFF2-40B4-BE49-F238E27FC236}">
                <a16:creationId xmlns:a16="http://schemas.microsoft.com/office/drawing/2014/main" id="{DE33634C-F895-1EA3-5DB5-0B33C75CC320}"/>
              </a:ext>
            </a:extLst>
          </p:cNvPr>
          <p:cNvSpPr>
            <a:spLocks noGrp="1"/>
          </p:cNvSpPr>
          <p:nvPr>
            <p:ph type="title"/>
          </p:nvPr>
        </p:nvSpPr>
        <p:spPr/>
        <p:txBody>
          <a:bodyPr>
            <a:normAutofit fontScale="90000"/>
          </a:bodyPr>
          <a:lstStyle/>
          <a:p>
            <a:pPr marL="342900" marR="0" lvl="0" indent="-342900">
              <a:lnSpc>
                <a:spcPct val="150000"/>
              </a:lnSpc>
              <a:spcBef>
                <a:spcPts val="1200"/>
              </a:spcBef>
              <a:spcAft>
                <a:spcPts val="0"/>
              </a:spcAft>
            </a:pPr>
            <a:r>
              <a:rPr lang="en-US" sz="3600" dirty="0">
                <a:latin typeface="Calibri" panose="020F0502020204030204" pitchFamily="34" charset="0"/>
                <a:ea typeface="Calibri" panose="020F0502020204030204" pitchFamily="34" charset="0"/>
              </a:rPr>
              <a:t>ADDRESS ALL COMMENTS, IN WRITING AND ON THE PLANS</a:t>
            </a:r>
            <a:endParaRPr lang="en-US" sz="3600" dirty="0">
              <a:effectLst/>
              <a:latin typeface="Calibri" panose="020F0502020204030204" pitchFamily="34" charset="0"/>
              <a:ea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11F488A9-CF0D-B27E-C5D6-2FD07E422EFF}"/>
              </a:ext>
            </a:extLst>
          </p:cNvPr>
          <p:cNvGraphicFramePr>
            <a:graphicFrameLocks noGrp="1"/>
          </p:cNvGraphicFramePr>
          <p:nvPr>
            <p:ph idx="1"/>
            <p:extLst>
              <p:ext uri="{D42A27DB-BD31-4B8C-83A1-F6EECF244321}">
                <p14:modId xmlns:p14="http://schemas.microsoft.com/office/powerpoint/2010/main" val="2264713938"/>
              </p:ext>
            </p:extLst>
          </p:nvPr>
        </p:nvGraphicFramePr>
        <p:xfrm>
          <a:off x="992187" y="1784636"/>
          <a:ext cx="7167839" cy="1039844"/>
        </p:xfrm>
        <a:graphic>
          <a:graphicData uri="http://schemas.openxmlformats.org/drawingml/2006/table">
            <a:tbl>
              <a:tblPr firstRow="1" firstCol="1" bandRow="1">
                <a:tableStyleId>{5C22544A-7EE6-4342-B048-85BDC9FD1C3A}</a:tableStyleId>
              </a:tblPr>
              <a:tblGrid>
                <a:gridCol w="645246">
                  <a:extLst>
                    <a:ext uri="{9D8B030D-6E8A-4147-A177-3AD203B41FA5}">
                      <a16:colId xmlns:a16="http://schemas.microsoft.com/office/drawing/2014/main" val="116277419"/>
                    </a:ext>
                  </a:extLst>
                </a:gridCol>
                <a:gridCol w="6522593">
                  <a:extLst>
                    <a:ext uri="{9D8B030D-6E8A-4147-A177-3AD203B41FA5}">
                      <a16:colId xmlns:a16="http://schemas.microsoft.com/office/drawing/2014/main" val="2485768532"/>
                    </a:ext>
                  </a:extLst>
                </a:gridCol>
              </a:tblGrid>
              <a:tr h="519922">
                <a:tc>
                  <a:txBody>
                    <a:bodyPr/>
                    <a:lstStyle/>
                    <a:p>
                      <a:pPr marL="0" marR="0">
                        <a:lnSpc>
                          <a:spcPct val="150000"/>
                        </a:lnSpc>
                        <a:spcBef>
                          <a:spcPts val="1200"/>
                        </a:spcBef>
                        <a:spcAft>
                          <a:spcPts val="0"/>
                        </a:spcAft>
                      </a:pPr>
                      <a:r>
                        <a:rPr lang="en-US" sz="1400">
                          <a:effectLst/>
                        </a:rPr>
                        <a:t>223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1200"/>
                        </a:spcBef>
                        <a:spcAft>
                          <a:spcPts val="0"/>
                        </a:spcAft>
                      </a:pPr>
                      <a:r>
                        <a:rPr lang="en-US" sz="1400" dirty="0">
                          <a:effectLst/>
                        </a:rPr>
                        <a:t>Sheet A1.10 – Site Plan - Perimeter wall?  Identify height and provide detail (</a:t>
                      </a:r>
                      <a:r>
                        <a:rPr lang="en-US" sz="1400" dirty="0" err="1">
                          <a:effectLst/>
                        </a:rPr>
                        <a:t>typ</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797488"/>
                  </a:ext>
                </a:extLst>
              </a:tr>
              <a:tr h="519922">
                <a:tc>
                  <a:txBody>
                    <a:bodyPr/>
                    <a:lstStyle/>
                    <a:p>
                      <a:pPr marL="0" marR="0">
                        <a:lnSpc>
                          <a:spcPct val="150000"/>
                        </a:lnSpc>
                        <a:spcBef>
                          <a:spcPts val="1200"/>
                        </a:spcBef>
                        <a:spcAft>
                          <a:spcPts val="0"/>
                        </a:spcAft>
                      </a:pPr>
                      <a:r>
                        <a:rPr lang="en-US" sz="1400">
                          <a:effectLst/>
                        </a:rPr>
                        <a:t>223 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1200"/>
                        </a:spcBef>
                        <a:spcAft>
                          <a:spcPts val="1200"/>
                        </a:spcAft>
                      </a:pPr>
                      <a:r>
                        <a:rPr lang="en-US" sz="1400" dirty="0">
                          <a:effectLst/>
                        </a:rPr>
                        <a:t>HEIGHTS ARE NOTED ON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8221633"/>
                  </a:ext>
                </a:extLst>
              </a:tr>
            </a:tbl>
          </a:graphicData>
        </a:graphic>
      </p:graphicFrame>
      <p:pic>
        <p:nvPicPr>
          <p:cNvPr id="6" name="Picture 5" descr="A picture containing text, antenna&#10;&#10;Description automatically generated">
            <a:extLst>
              <a:ext uri="{FF2B5EF4-FFF2-40B4-BE49-F238E27FC236}">
                <a16:creationId xmlns:a16="http://schemas.microsoft.com/office/drawing/2014/main" id="{AE8DF8C5-2A65-ED1E-AC27-A83873757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60" y="3946445"/>
            <a:ext cx="5599686" cy="2127535"/>
          </a:xfrm>
          <a:prstGeom prst="rect">
            <a:avLst/>
          </a:prstGeom>
        </p:spPr>
      </p:pic>
      <p:pic>
        <p:nvPicPr>
          <p:cNvPr id="4" name="Picture 3">
            <a:extLst>
              <a:ext uri="{FF2B5EF4-FFF2-40B4-BE49-F238E27FC236}">
                <a16:creationId xmlns:a16="http://schemas.microsoft.com/office/drawing/2014/main" id="{4B0E691A-238E-5AC2-9FE8-18529EE29604}"/>
              </a:ext>
            </a:extLst>
          </p:cNvPr>
          <p:cNvPicPr>
            <a:picLocks noChangeAspect="1"/>
          </p:cNvPicPr>
          <p:nvPr/>
        </p:nvPicPr>
        <p:blipFill>
          <a:blip r:embed="rId5"/>
          <a:stretch>
            <a:fillRect/>
          </a:stretch>
        </p:blipFill>
        <p:spPr>
          <a:xfrm>
            <a:off x="6553200" y="3271837"/>
            <a:ext cx="4800600" cy="314325"/>
          </a:xfrm>
          <a:prstGeom prst="rect">
            <a:avLst/>
          </a:prstGeom>
        </p:spPr>
      </p:pic>
      <p:pic>
        <p:nvPicPr>
          <p:cNvPr id="9" name="Picture 8">
            <a:extLst>
              <a:ext uri="{FF2B5EF4-FFF2-40B4-BE49-F238E27FC236}">
                <a16:creationId xmlns:a16="http://schemas.microsoft.com/office/drawing/2014/main" id="{0DD18DEE-88BA-32A5-F94B-4CD182329C77}"/>
              </a:ext>
            </a:extLst>
          </p:cNvPr>
          <p:cNvPicPr>
            <a:picLocks noChangeAspect="1"/>
          </p:cNvPicPr>
          <p:nvPr/>
        </p:nvPicPr>
        <p:blipFill>
          <a:blip r:embed="rId6"/>
          <a:stretch>
            <a:fillRect/>
          </a:stretch>
        </p:blipFill>
        <p:spPr>
          <a:xfrm>
            <a:off x="3901596" y="3429000"/>
            <a:ext cx="2299560" cy="2645922"/>
          </a:xfrm>
          <a:prstGeom prst="rect">
            <a:avLst/>
          </a:prstGeom>
        </p:spPr>
      </p:pic>
    </p:spTree>
    <p:extLst>
      <p:ext uri="{BB962C8B-B14F-4D97-AF65-F5344CB8AC3E}">
        <p14:creationId xmlns:p14="http://schemas.microsoft.com/office/powerpoint/2010/main" val="1139585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634C-F895-1EA3-5DB5-0B33C75CC320}"/>
              </a:ext>
            </a:extLst>
          </p:cNvPr>
          <p:cNvSpPr>
            <a:spLocks noGrp="1"/>
          </p:cNvSpPr>
          <p:nvPr>
            <p:ph type="title"/>
          </p:nvPr>
        </p:nvSpPr>
        <p:spPr>
          <a:xfrm>
            <a:off x="461528" y="381410"/>
            <a:ext cx="10543138" cy="1439975"/>
          </a:xfrm>
        </p:spPr>
        <p:txBody>
          <a:bodyPr>
            <a:normAutofit/>
          </a:bodyPr>
          <a:lstStyle/>
          <a:p>
            <a:pPr marL="457200" marR="0" lvl="1" algn="just">
              <a:spcBef>
                <a:spcPts val="1200"/>
              </a:spcBef>
              <a:spcAft>
                <a:spcPts val="0"/>
              </a:spcAft>
            </a:pPr>
            <a:r>
              <a:rPr lang="en-US" sz="3600" kern="1200" dirty="0">
                <a:solidFill>
                  <a:schemeClr val="tx1"/>
                </a:solidFill>
                <a:latin typeface="Calibri" panose="020F0502020204030204" pitchFamily="34" charset="0"/>
                <a:cs typeface="+mj-cs"/>
              </a:rPr>
              <a:t>CONFIRM ALL CONSULTANT COMMENTS HAVE BEEN ADDRESSED</a:t>
            </a:r>
          </a:p>
        </p:txBody>
      </p:sp>
      <p:graphicFrame>
        <p:nvGraphicFramePr>
          <p:cNvPr id="5" name="Content Placeholder 4">
            <a:extLst>
              <a:ext uri="{FF2B5EF4-FFF2-40B4-BE49-F238E27FC236}">
                <a16:creationId xmlns:a16="http://schemas.microsoft.com/office/drawing/2014/main" id="{11F488A9-CF0D-B27E-C5D6-2FD07E422EFF}"/>
              </a:ext>
            </a:extLst>
          </p:cNvPr>
          <p:cNvGraphicFramePr>
            <a:graphicFrameLocks noGrp="1"/>
          </p:cNvGraphicFramePr>
          <p:nvPr>
            <p:ph idx="1"/>
            <p:extLst>
              <p:ext uri="{D42A27DB-BD31-4B8C-83A1-F6EECF244321}">
                <p14:modId xmlns:p14="http://schemas.microsoft.com/office/powerpoint/2010/main" val="775620928"/>
              </p:ext>
            </p:extLst>
          </p:nvPr>
        </p:nvGraphicFramePr>
        <p:xfrm>
          <a:off x="985924" y="3155521"/>
          <a:ext cx="7167839" cy="1126919"/>
        </p:xfrm>
        <a:graphic>
          <a:graphicData uri="http://schemas.openxmlformats.org/drawingml/2006/table">
            <a:tbl>
              <a:tblPr firstRow="1" firstCol="1" bandRow="1">
                <a:tableStyleId>{5C22544A-7EE6-4342-B048-85BDC9FD1C3A}</a:tableStyleId>
              </a:tblPr>
              <a:tblGrid>
                <a:gridCol w="645246">
                  <a:extLst>
                    <a:ext uri="{9D8B030D-6E8A-4147-A177-3AD203B41FA5}">
                      <a16:colId xmlns:a16="http://schemas.microsoft.com/office/drawing/2014/main" val="116277419"/>
                    </a:ext>
                  </a:extLst>
                </a:gridCol>
                <a:gridCol w="6522593">
                  <a:extLst>
                    <a:ext uri="{9D8B030D-6E8A-4147-A177-3AD203B41FA5}">
                      <a16:colId xmlns:a16="http://schemas.microsoft.com/office/drawing/2014/main" val="2485768532"/>
                    </a:ext>
                  </a:extLst>
                </a:gridCol>
              </a:tblGrid>
              <a:tr h="519922">
                <a:tc>
                  <a:txBody>
                    <a:bodyPr/>
                    <a:lstStyle/>
                    <a:p>
                      <a:pPr marL="0" marR="0" algn="l" defTabSz="914400" rtl="0" eaLnBrk="1" latinLnBrk="0" hangingPunct="1">
                        <a:lnSpc>
                          <a:spcPct val="150000"/>
                        </a:lnSpc>
                        <a:spcBef>
                          <a:spcPts val="1200"/>
                        </a:spcBef>
                        <a:spcAft>
                          <a:spcPts val="0"/>
                        </a:spcAft>
                      </a:pPr>
                      <a:r>
                        <a:rPr lang="en-US" sz="1400" b="1" kern="1200">
                          <a:solidFill>
                            <a:schemeClr val="lt1"/>
                          </a:solidFill>
                          <a:effectLst/>
                          <a:latin typeface="+mn-lt"/>
                          <a:ea typeface="+mn-ea"/>
                          <a:cs typeface="+mn-cs"/>
                        </a:rPr>
                        <a:t>192</a:t>
                      </a:r>
                    </a:p>
                  </a:txBody>
                  <a:tcPr marL="68580" marR="68580" marT="0" marB="0"/>
                </a:tc>
                <a:tc>
                  <a:txBody>
                    <a:bodyPr/>
                    <a:lstStyle/>
                    <a:p>
                      <a:pPr marL="0" marR="0" algn="l" defTabSz="914400" rtl="0" eaLnBrk="1" latinLnBrk="0" hangingPunct="1">
                        <a:lnSpc>
                          <a:spcPct val="150000"/>
                        </a:lnSpc>
                        <a:spcBef>
                          <a:spcPts val="1200"/>
                        </a:spcBef>
                        <a:spcAft>
                          <a:spcPts val="0"/>
                        </a:spcAft>
                      </a:pPr>
                      <a:r>
                        <a:rPr lang="en-US" sz="1400" b="1" kern="1200" dirty="0">
                          <a:solidFill>
                            <a:schemeClr val="lt1"/>
                          </a:solidFill>
                          <a:effectLst/>
                          <a:latin typeface="+mn-lt"/>
                          <a:ea typeface="+mn-ea"/>
                          <a:cs typeface="+mn-cs"/>
                        </a:rPr>
                        <a:t>Sheet P5.5 - Provide manufacturers specifications for all gas fired equipment to be installed with resubmittal documents.</a:t>
                      </a:r>
                    </a:p>
                  </a:txBody>
                  <a:tcPr marL="68580" marR="68580" marT="0" marB="0"/>
                </a:tc>
                <a:extLst>
                  <a:ext uri="{0D108BD9-81ED-4DB2-BD59-A6C34878D82A}">
                    <a16:rowId xmlns:a16="http://schemas.microsoft.com/office/drawing/2014/main" val="4240797488"/>
                  </a:ext>
                </a:extLst>
              </a:tr>
              <a:tr h="519922">
                <a:tc>
                  <a:txBody>
                    <a:bodyPr/>
                    <a:lstStyle/>
                    <a:p>
                      <a:pPr marL="0" marR="0" algn="l" defTabSz="914400" rtl="0" eaLnBrk="1" latinLnBrk="0" hangingPunct="1">
                        <a:lnSpc>
                          <a:spcPct val="150000"/>
                        </a:lnSpc>
                        <a:spcBef>
                          <a:spcPts val="1200"/>
                        </a:spcBef>
                        <a:spcAft>
                          <a:spcPts val="0"/>
                        </a:spcAft>
                      </a:pPr>
                      <a:r>
                        <a:rPr lang="en-US" sz="1400" b="1" kern="1200">
                          <a:solidFill>
                            <a:schemeClr val="lt1"/>
                          </a:solidFill>
                          <a:effectLst/>
                          <a:latin typeface="+mn-lt"/>
                          <a:ea typeface="+mn-ea"/>
                          <a:cs typeface="+mn-cs"/>
                        </a:rPr>
                        <a:t>192 R</a:t>
                      </a:r>
                    </a:p>
                  </a:txBody>
                  <a:tcPr marL="68580" marR="68580" marT="0" marB="0"/>
                </a:tc>
                <a:tc>
                  <a:txBody>
                    <a:bodyPr/>
                    <a:lstStyle/>
                    <a:p>
                      <a:pPr marL="0" marR="0" algn="l" defTabSz="914400" rtl="0" eaLnBrk="1" latinLnBrk="0" hangingPunct="1">
                        <a:lnSpc>
                          <a:spcPct val="150000"/>
                        </a:lnSpc>
                        <a:spcBef>
                          <a:spcPts val="1200"/>
                        </a:spcBef>
                        <a:spcAft>
                          <a:spcPts val="0"/>
                        </a:spcAft>
                      </a:pPr>
                      <a:r>
                        <a:rPr lang="en-US" sz="1400" b="1" kern="1200" dirty="0">
                          <a:solidFill>
                            <a:schemeClr val="tx1"/>
                          </a:solidFill>
                          <a:effectLst/>
                          <a:latin typeface="+mn-lt"/>
                          <a:ea typeface="+mn-ea"/>
                          <a:cs typeface="+mn-cs"/>
                        </a:rPr>
                        <a:t>SEE LANDSCAPE &amp; ARCHITECTURAL PLANS FOR GAS FIRE APPLIANCES SPECIFICATIONS</a:t>
                      </a:r>
                    </a:p>
                  </a:txBody>
                  <a:tcPr marL="68580" marR="68580" marT="0" marB="0"/>
                </a:tc>
                <a:extLst>
                  <a:ext uri="{0D108BD9-81ED-4DB2-BD59-A6C34878D82A}">
                    <a16:rowId xmlns:a16="http://schemas.microsoft.com/office/drawing/2014/main" val="1378221633"/>
                  </a:ext>
                </a:extLst>
              </a:tr>
            </a:tbl>
          </a:graphicData>
        </a:graphic>
      </p:graphicFrame>
      <p:graphicFrame>
        <p:nvGraphicFramePr>
          <p:cNvPr id="3" name="Content Placeholder 4">
            <a:extLst>
              <a:ext uri="{FF2B5EF4-FFF2-40B4-BE49-F238E27FC236}">
                <a16:creationId xmlns:a16="http://schemas.microsoft.com/office/drawing/2014/main" id="{A3DD382B-D1C4-B5F2-6164-540142DCE686}"/>
              </a:ext>
            </a:extLst>
          </p:cNvPr>
          <p:cNvGraphicFramePr>
            <a:graphicFrameLocks/>
          </p:cNvGraphicFramePr>
          <p:nvPr>
            <p:extLst>
              <p:ext uri="{D42A27DB-BD31-4B8C-83A1-F6EECF244321}">
                <p14:modId xmlns:p14="http://schemas.microsoft.com/office/powerpoint/2010/main" val="275188134"/>
              </p:ext>
            </p:extLst>
          </p:nvPr>
        </p:nvGraphicFramePr>
        <p:xfrm>
          <a:off x="985923" y="4940874"/>
          <a:ext cx="7167839" cy="1126919"/>
        </p:xfrm>
        <a:graphic>
          <a:graphicData uri="http://schemas.openxmlformats.org/drawingml/2006/table">
            <a:tbl>
              <a:tblPr firstRow="1" firstCol="1" bandRow="1">
                <a:tableStyleId>{5C22544A-7EE6-4342-B048-85BDC9FD1C3A}</a:tableStyleId>
              </a:tblPr>
              <a:tblGrid>
                <a:gridCol w="645246">
                  <a:extLst>
                    <a:ext uri="{9D8B030D-6E8A-4147-A177-3AD203B41FA5}">
                      <a16:colId xmlns:a16="http://schemas.microsoft.com/office/drawing/2014/main" val="116277419"/>
                    </a:ext>
                  </a:extLst>
                </a:gridCol>
                <a:gridCol w="6522593">
                  <a:extLst>
                    <a:ext uri="{9D8B030D-6E8A-4147-A177-3AD203B41FA5}">
                      <a16:colId xmlns:a16="http://schemas.microsoft.com/office/drawing/2014/main" val="2485768532"/>
                    </a:ext>
                  </a:extLst>
                </a:gridCol>
              </a:tblGrid>
              <a:tr h="519922">
                <a:tc>
                  <a:txBody>
                    <a:bodyPr/>
                    <a:lstStyle/>
                    <a:p>
                      <a:pPr marL="0" marR="0" algn="l" defTabSz="914400" rtl="0" eaLnBrk="1" latinLnBrk="0" hangingPunct="1">
                        <a:lnSpc>
                          <a:spcPct val="150000"/>
                        </a:lnSpc>
                        <a:spcBef>
                          <a:spcPts val="1200"/>
                        </a:spcBef>
                        <a:spcAft>
                          <a:spcPts val="0"/>
                        </a:spcAft>
                      </a:pPr>
                      <a:r>
                        <a:rPr lang="en-US" sz="1400" b="1" kern="1200">
                          <a:solidFill>
                            <a:schemeClr val="lt1"/>
                          </a:solidFill>
                          <a:effectLst/>
                          <a:latin typeface="+mn-lt"/>
                          <a:ea typeface="+mn-ea"/>
                          <a:cs typeface="+mn-cs"/>
                        </a:rPr>
                        <a:t>192</a:t>
                      </a:r>
                    </a:p>
                  </a:txBody>
                  <a:tcPr marL="68580" marR="68580" marT="0" marB="0"/>
                </a:tc>
                <a:tc>
                  <a:txBody>
                    <a:bodyPr/>
                    <a:lstStyle/>
                    <a:p>
                      <a:pPr marL="0" marR="0" algn="l" defTabSz="914400" rtl="0" eaLnBrk="1" latinLnBrk="0" hangingPunct="1">
                        <a:lnSpc>
                          <a:spcPct val="150000"/>
                        </a:lnSpc>
                        <a:spcBef>
                          <a:spcPts val="1200"/>
                        </a:spcBef>
                        <a:spcAft>
                          <a:spcPts val="0"/>
                        </a:spcAft>
                      </a:pPr>
                      <a:r>
                        <a:rPr lang="en-US" sz="1400" b="1" kern="1200" dirty="0">
                          <a:solidFill>
                            <a:schemeClr val="lt1"/>
                          </a:solidFill>
                          <a:effectLst/>
                          <a:latin typeface="+mn-lt"/>
                          <a:ea typeface="+mn-ea"/>
                          <a:cs typeface="+mn-cs"/>
                        </a:rPr>
                        <a:t>Sheet P5.5 - Provide manufacturers specifications for all gas fired equipment to be installed with resubmittal documents.</a:t>
                      </a:r>
                    </a:p>
                  </a:txBody>
                  <a:tcPr marL="68580" marR="68580" marT="0" marB="0"/>
                </a:tc>
                <a:extLst>
                  <a:ext uri="{0D108BD9-81ED-4DB2-BD59-A6C34878D82A}">
                    <a16:rowId xmlns:a16="http://schemas.microsoft.com/office/drawing/2014/main" val="4240797488"/>
                  </a:ext>
                </a:extLst>
              </a:tr>
              <a:tr h="519922">
                <a:tc>
                  <a:txBody>
                    <a:bodyPr/>
                    <a:lstStyle/>
                    <a:p>
                      <a:pPr marL="0" marR="0" algn="l" defTabSz="914400" rtl="0" eaLnBrk="1" latinLnBrk="0" hangingPunct="1">
                        <a:lnSpc>
                          <a:spcPct val="150000"/>
                        </a:lnSpc>
                        <a:spcBef>
                          <a:spcPts val="1200"/>
                        </a:spcBef>
                        <a:spcAft>
                          <a:spcPts val="0"/>
                        </a:spcAft>
                      </a:pPr>
                      <a:r>
                        <a:rPr lang="en-US" sz="1400" b="1" kern="1200">
                          <a:solidFill>
                            <a:schemeClr val="lt1"/>
                          </a:solidFill>
                          <a:effectLst/>
                          <a:latin typeface="+mn-lt"/>
                          <a:ea typeface="+mn-ea"/>
                          <a:cs typeface="+mn-cs"/>
                        </a:rPr>
                        <a:t>192 R</a:t>
                      </a:r>
                    </a:p>
                  </a:txBody>
                  <a:tcPr marL="68580" marR="68580" marT="0" marB="0"/>
                </a:tc>
                <a:tc>
                  <a:txBody>
                    <a:bodyPr/>
                    <a:lstStyle/>
                    <a:p>
                      <a:pPr marL="0" marR="0" algn="l" defTabSz="914400" rtl="0" eaLnBrk="1" latinLnBrk="0" hangingPunct="1">
                        <a:lnSpc>
                          <a:spcPct val="150000"/>
                        </a:lnSpc>
                        <a:spcBef>
                          <a:spcPts val="1200"/>
                        </a:spcBef>
                        <a:spcAft>
                          <a:spcPts val="0"/>
                        </a:spcAft>
                      </a:pPr>
                      <a:r>
                        <a:rPr lang="en-US" sz="1400" b="1" kern="1200" dirty="0">
                          <a:solidFill>
                            <a:schemeClr val="tx1"/>
                          </a:solidFill>
                          <a:effectLst/>
                          <a:latin typeface="+mn-lt"/>
                          <a:ea typeface="+mn-ea"/>
                          <a:cs typeface="+mn-cs"/>
                        </a:rPr>
                        <a:t>SEE LANDSCAPE 8/L4.4, 9/L4.5 &amp; 11/L4.9 FOR GAS FIRE APPLIANCE INFORMATION</a:t>
                      </a:r>
                    </a:p>
                  </a:txBody>
                  <a:tcPr marL="68580" marR="68580" marT="0" marB="0"/>
                </a:tc>
                <a:extLst>
                  <a:ext uri="{0D108BD9-81ED-4DB2-BD59-A6C34878D82A}">
                    <a16:rowId xmlns:a16="http://schemas.microsoft.com/office/drawing/2014/main" val="1378221633"/>
                  </a:ext>
                </a:extLst>
              </a:tr>
            </a:tbl>
          </a:graphicData>
        </a:graphic>
      </p:graphicFrame>
      <p:pic>
        <p:nvPicPr>
          <p:cNvPr id="10" name="Picture 9">
            <a:extLst>
              <a:ext uri="{FF2B5EF4-FFF2-40B4-BE49-F238E27FC236}">
                <a16:creationId xmlns:a16="http://schemas.microsoft.com/office/drawing/2014/main" id="{60645A65-D021-1D0F-67D1-3FD809104346}"/>
              </a:ext>
            </a:extLst>
          </p:cNvPr>
          <p:cNvPicPr>
            <a:picLocks noChangeAspect="1"/>
          </p:cNvPicPr>
          <p:nvPr/>
        </p:nvPicPr>
        <p:blipFill>
          <a:blip r:embed="rId2"/>
          <a:stretch>
            <a:fillRect/>
          </a:stretch>
        </p:blipFill>
        <p:spPr>
          <a:xfrm>
            <a:off x="8271222" y="3839228"/>
            <a:ext cx="3589936" cy="2386208"/>
          </a:xfrm>
          <a:prstGeom prst="rect">
            <a:avLst/>
          </a:prstGeom>
        </p:spPr>
      </p:pic>
      <p:sp>
        <p:nvSpPr>
          <p:cNvPr id="12" name="Arrow: Down 11">
            <a:extLst>
              <a:ext uri="{FF2B5EF4-FFF2-40B4-BE49-F238E27FC236}">
                <a16:creationId xmlns:a16="http://schemas.microsoft.com/office/drawing/2014/main" id="{1D844A66-C896-3CAB-347E-74174DB1BF8C}"/>
              </a:ext>
            </a:extLst>
          </p:cNvPr>
          <p:cNvSpPr/>
          <p:nvPr/>
        </p:nvSpPr>
        <p:spPr>
          <a:xfrm>
            <a:off x="8747893" y="2636729"/>
            <a:ext cx="219206"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D51ECBA0-668E-3AE0-8AE8-3FFF5AB35F19}"/>
              </a:ext>
            </a:extLst>
          </p:cNvPr>
          <p:cNvSpPr/>
          <p:nvPr/>
        </p:nvSpPr>
        <p:spPr>
          <a:xfrm>
            <a:off x="10785460" y="2636729"/>
            <a:ext cx="219206"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39B050A-6ABC-1F58-12FA-8B85FCC79023}"/>
              </a:ext>
            </a:extLst>
          </p:cNvPr>
          <p:cNvSpPr txBox="1"/>
          <p:nvPr/>
        </p:nvSpPr>
        <p:spPr>
          <a:xfrm>
            <a:off x="987971" y="2452063"/>
            <a:ext cx="6850742" cy="369332"/>
          </a:xfrm>
          <a:prstGeom prst="rect">
            <a:avLst/>
          </a:prstGeom>
          <a:noFill/>
        </p:spPr>
        <p:txBody>
          <a:bodyPr wrap="square" rtlCol="0">
            <a:spAutoFit/>
          </a:bodyPr>
          <a:lstStyle/>
          <a:p>
            <a:r>
              <a:rPr lang="en-US" dirty="0">
                <a:latin typeface="Calibri" panose="020F0502020204030204" pitchFamily="34" charset="0"/>
              </a:rPr>
              <a:t>WITHOUT THEM SHIFTING THE RESPONSE TO ANOTHER DISCIPLINE.</a:t>
            </a:r>
            <a:endParaRPr lang="en-US" dirty="0"/>
          </a:p>
        </p:txBody>
      </p:sp>
    </p:spTree>
    <p:extLst>
      <p:ext uri="{BB962C8B-B14F-4D97-AF65-F5344CB8AC3E}">
        <p14:creationId xmlns:p14="http://schemas.microsoft.com/office/powerpoint/2010/main" val="843633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D534-D75C-F2F6-1E65-9D0093AE6876}"/>
              </a:ext>
            </a:extLst>
          </p:cNvPr>
          <p:cNvSpPr>
            <a:spLocks noGrp="1"/>
          </p:cNvSpPr>
          <p:nvPr>
            <p:ph type="title"/>
          </p:nvPr>
        </p:nvSpPr>
        <p:spPr/>
        <p:txBody>
          <a:bodyPr/>
          <a:lstStyle/>
          <a:p>
            <a:pPr algn="just"/>
            <a:r>
              <a:rPr lang="en-US" sz="3200" dirty="0">
                <a:latin typeface="Calibri" panose="020F0502020204030204" pitchFamily="34" charset="0"/>
              </a:rPr>
              <a:t>CONFIRM ALL CONSULTANT COMMENTS ARE COORDINATED THROUGHOUT THE SET</a:t>
            </a:r>
          </a:p>
        </p:txBody>
      </p:sp>
      <p:graphicFrame>
        <p:nvGraphicFramePr>
          <p:cNvPr id="4" name="Content Placeholder 4">
            <a:extLst>
              <a:ext uri="{FF2B5EF4-FFF2-40B4-BE49-F238E27FC236}">
                <a16:creationId xmlns:a16="http://schemas.microsoft.com/office/drawing/2014/main" id="{175526D2-9CAC-2065-3884-16484D14D266}"/>
              </a:ext>
            </a:extLst>
          </p:cNvPr>
          <p:cNvGraphicFramePr>
            <a:graphicFrameLocks noGrp="1"/>
          </p:cNvGraphicFramePr>
          <p:nvPr>
            <p:ph idx="1"/>
            <p:extLst>
              <p:ext uri="{D42A27DB-BD31-4B8C-83A1-F6EECF244321}">
                <p14:modId xmlns:p14="http://schemas.microsoft.com/office/powerpoint/2010/main" val="2224558777"/>
              </p:ext>
            </p:extLst>
          </p:nvPr>
        </p:nvGraphicFramePr>
        <p:xfrm>
          <a:off x="1870709" y="1826092"/>
          <a:ext cx="7167839" cy="1213994"/>
        </p:xfrm>
        <a:graphic>
          <a:graphicData uri="http://schemas.openxmlformats.org/drawingml/2006/table">
            <a:tbl>
              <a:tblPr firstRow="1" firstCol="1" bandRow="1">
                <a:tableStyleId>{5C22544A-7EE6-4342-B048-85BDC9FD1C3A}</a:tableStyleId>
              </a:tblPr>
              <a:tblGrid>
                <a:gridCol w="645246">
                  <a:extLst>
                    <a:ext uri="{9D8B030D-6E8A-4147-A177-3AD203B41FA5}">
                      <a16:colId xmlns:a16="http://schemas.microsoft.com/office/drawing/2014/main" val="116277419"/>
                    </a:ext>
                  </a:extLst>
                </a:gridCol>
                <a:gridCol w="6522593">
                  <a:extLst>
                    <a:ext uri="{9D8B030D-6E8A-4147-A177-3AD203B41FA5}">
                      <a16:colId xmlns:a16="http://schemas.microsoft.com/office/drawing/2014/main" val="2485768532"/>
                    </a:ext>
                  </a:extLst>
                </a:gridCol>
              </a:tblGrid>
              <a:tr h="519922">
                <a:tc>
                  <a:txBody>
                    <a:bodyPr/>
                    <a:lstStyle/>
                    <a:p>
                      <a:pPr marL="0" marR="0" algn="l" defTabSz="914400" rtl="0" eaLnBrk="1" latinLnBrk="0" hangingPunct="1">
                        <a:lnSpc>
                          <a:spcPct val="150000"/>
                        </a:lnSpc>
                        <a:spcBef>
                          <a:spcPts val="1200"/>
                        </a:spcBef>
                        <a:spcAft>
                          <a:spcPts val="0"/>
                        </a:spcAft>
                      </a:pPr>
                      <a:r>
                        <a:rPr lang="en-US" sz="1400" b="1" kern="1200" dirty="0">
                          <a:solidFill>
                            <a:schemeClr val="lt1"/>
                          </a:solidFill>
                          <a:effectLst/>
                          <a:latin typeface="+mn-lt"/>
                          <a:ea typeface="+mn-ea"/>
                          <a:cs typeface="+mn-cs"/>
                        </a:rPr>
                        <a:t>192</a:t>
                      </a:r>
                    </a:p>
                  </a:txBody>
                  <a:tcPr marL="68580" marR="68580" marT="0" marB="0"/>
                </a:tc>
                <a:tc>
                  <a:txBody>
                    <a:bodyPr/>
                    <a:lstStyle/>
                    <a:p>
                      <a:pPr marL="0" marR="0" algn="l" defTabSz="914400" rtl="0" eaLnBrk="1" latinLnBrk="0" hangingPunct="1">
                        <a:lnSpc>
                          <a:spcPct val="150000"/>
                        </a:lnSpc>
                        <a:spcBef>
                          <a:spcPts val="1200"/>
                        </a:spcBef>
                        <a:spcAft>
                          <a:spcPts val="0"/>
                        </a:spcAft>
                      </a:pPr>
                      <a:r>
                        <a:rPr lang="en-US" sz="1400" b="1" kern="1200" dirty="0">
                          <a:solidFill>
                            <a:schemeClr val="lt1"/>
                          </a:solidFill>
                          <a:effectLst/>
                          <a:latin typeface="+mn-lt"/>
                          <a:ea typeface="+mn-ea"/>
                          <a:cs typeface="+mn-cs"/>
                        </a:rPr>
                        <a:t>Sheet E4.11b &amp; E4.11c -  Coordinate with architect requirements for locating SES inside mechanically ventilated parking garage</a:t>
                      </a:r>
                    </a:p>
                  </a:txBody>
                  <a:tcPr marL="68580" marR="68580" marT="0" marB="0"/>
                </a:tc>
                <a:extLst>
                  <a:ext uri="{0D108BD9-81ED-4DB2-BD59-A6C34878D82A}">
                    <a16:rowId xmlns:a16="http://schemas.microsoft.com/office/drawing/2014/main" val="4240797488"/>
                  </a:ext>
                </a:extLst>
              </a:tr>
              <a:tr h="519922">
                <a:tc>
                  <a:txBody>
                    <a:bodyPr/>
                    <a:lstStyle/>
                    <a:p>
                      <a:pPr marL="0" marR="0" algn="l" defTabSz="914400" rtl="0" eaLnBrk="1" latinLnBrk="0" hangingPunct="1">
                        <a:lnSpc>
                          <a:spcPct val="150000"/>
                        </a:lnSpc>
                        <a:spcBef>
                          <a:spcPts val="1200"/>
                        </a:spcBef>
                        <a:spcAft>
                          <a:spcPts val="0"/>
                        </a:spcAft>
                      </a:pPr>
                      <a:r>
                        <a:rPr lang="en-US" sz="1400" b="1" kern="1200">
                          <a:solidFill>
                            <a:schemeClr val="lt1"/>
                          </a:solidFill>
                          <a:effectLst/>
                          <a:latin typeface="+mn-lt"/>
                          <a:ea typeface="+mn-ea"/>
                          <a:cs typeface="+mn-cs"/>
                        </a:rPr>
                        <a:t>192 R</a:t>
                      </a:r>
                    </a:p>
                  </a:txBody>
                  <a:tcPr marL="68580" marR="68580" marT="0" marB="0"/>
                </a:tc>
                <a:tc>
                  <a:txBody>
                    <a:bodyPr/>
                    <a:lstStyle/>
                    <a:p>
                      <a:pPr marL="0" marR="0" algn="l" defTabSz="914400" rtl="0" eaLnBrk="1" latinLnBrk="0" hangingPunct="1">
                        <a:lnSpc>
                          <a:spcPct val="150000"/>
                        </a:lnSpc>
                        <a:spcBef>
                          <a:spcPts val="1200"/>
                        </a:spcBef>
                        <a:spcAft>
                          <a:spcPts val="0"/>
                        </a:spcAft>
                      </a:pPr>
                      <a:r>
                        <a:rPr lang="en-US" sz="1400" b="1" kern="1200" dirty="0">
                          <a:solidFill>
                            <a:schemeClr val="dk1"/>
                          </a:solidFill>
                          <a:effectLst/>
                          <a:latin typeface="+mn-lt"/>
                          <a:ea typeface="+mn-ea"/>
                          <a:cs typeface="+mn-cs"/>
                        </a:rPr>
                        <a:t>SES  EQUIPMENT IS NOW PROVIDED IN ENCLOSED SPACE (1 HR RATED ENCLOSURE). SEE REVISED PLANS.</a:t>
                      </a:r>
                      <a:endParaRPr lang="en-US" sz="1400" b="1"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378221633"/>
                  </a:ext>
                </a:extLst>
              </a:tr>
            </a:tbl>
          </a:graphicData>
        </a:graphic>
      </p:graphicFrame>
      <p:pic>
        <p:nvPicPr>
          <p:cNvPr id="6" name="Picture 5" descr="Diagram, engineering drawing&#10;&#10;Description automatically generated">
            <a:extLst>
              <a:ext uri="{FF2B5EF4-FFF2-40B4-BE49-F238E27FC236}">
                <a16:creationId xmlns:a16="http://schemas.microsoft.com/office/drawing/2014/main" id="{AC4B87D3-4CBE-234C-6CB2-23EC83613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751545"/>
            <a:ext cx="4616429" cy="2660251"/>
          </a:xfrm>
          <a:prstGeom prst="rect">
            <a:avLst/>
          </a:prstGeom>
        </p:spPr>
      </p:pic>
      <p:pic>
        <p:nvPicPr>
          <p:cNvPr id="7" name="Picture 6" descr="Diagram, engineering drawing&#10;&#10;Description automatically generated">
            <a:extLst>
              <a:ext uri="{FF2B5EF4-FFF2-40B4-BE49-F238E27FC236}">
                <a16:creationId xmlns:a16="http://schemas.microsoft.com/office/drawing/2014/main" id="{D2AA37E1-53CE-70E4-7C7F-E247A0AA6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439" y="3751545"/>
            <a:ext cx="4973788" cy="2660251"/>
          </a:xfrm>
          <a:prstGeom prst="rect">
            <a:avLst/>
          </a:prstGeom>
        </p:spPr>
      </p:pic>
    </p:spTree>
    <p:extLst>
      <p:ext uri="{BB962C8B-B14F-4D97-AF65-F5344CB8AC3E}">
        <p14:creationId xmlns:p14="http://schemas.microsoft.com/office/powerpoint/2010/main" val="21908494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CD30-E71B-4F7E-F906-20FB73D378CF}"/>
              </a:ext>
            </a:extLst>
          </p:cNvPr>
          <p:cNvSpPr>
            <a:spLocks noGrp="1"/>
          </p:cNvSpPr>
          <p:nvPr>
            <p:ph type="title"/>
          </p:nvPr>
        </p:nvSpPr>
        <p:spPr/>
        <p:txBody>
          <a:bodyPr/>
          <a:lstStyle/>
          <a:p>
            <a:r>
              <a:rPr lang="en-US" b="1" dirty="0">
                <a:latin typeface="+mn-lt"/>
              </a:rPr>
              <a:t>UNDERSTAND WHAT EACH COMMENT REFERS TO</a:t>
            </a:r>
          </a:p>
        </p:txBody>
      </p:sp>
      <p:sp>
        <p:nvSpPr>
          <p:cNvPr id="3" name="Content Placeholder 2">
            <a:extLst>
              <a:ext uri="{FF2B5EF4-FFF2-40B4-BE49-F238E27FC236}">
                <a16:creationId xmlns:a16="http://schemas.microsoft.com/office/drawing/2014/main" id="{10B6E105-98BE-E683-6BAA-F921BCF26A58}"/>
              </a:ext>
            </a:extLst>
          </p:cNvPr>
          <p:cNvSpPr>
            <a:spLocks noGrp="1"/>
          </p:cNvSpPr>
          <p:nvPr>
            <p:ph idx="1"/>
          </p:nvPr>
        </p:nvSpPr>
        <p:spPr>
          <a:xfrm>
            <a:off x="838200" y="1762995"/>
            <a:ext cx="10515600" cy="861208"/>
          </a:xfrm>
        </p:spPr>
        <p:txBody>
          <a:bodyPr/>
          <a:lstStyle/>
          <a:p>
            <a:r>
              <a:rPr lang="en-US" dirty="0"/>
              <a:t>You are very familiar with the drawings, the reviewer is not</a:t>
            </a:r>
          </a:p>
          <a:p>
            <a:endParaRPr lang="en-US" dirty="0"/>
          </a:p>
        </p:txBody>
      </p:sp>
      <p:graphicFrame>
        <p:nvGraphicFramePr>
          <p:cNvPr id="6" name="Table 5">
            <a:extLst>
              <a:ext uri="{FF2B5EF4-FFF2-40B4-BE49-F238E27FC236}">
                <a16:creationId xmlns:a16="http://schemas.microsoft.com/office/drawing/2014/main" id="{106069B0-5682-6C44-9D90-6113A0F9F94A}"/>
              </a:ext>
            </a:extLst>
          </p:cNvPr>
          <p:cNvGraphicFramePr>
            <a:graphicFrameLocks noGrp="1"/>
          </p:cNvGraphicFramePr>
          <p:nvPr>
            <p:extLst>
              <p:ext uri="{D42A27DB-BD31-4B8C-83A1-F6EECF244321}">
                <p14:modId xmlns:p14="http://schemas.microsoft.com/office/powerpoint/2010/main" val="2255580201"/>
              </p:ext>
            </p:extLst>
          </p:nvPr>
        </p:nvGraphicFramePr>
        <p:xfrm>
          <a:off x="1283992" y="2384851"/>
          <a:ext cx="7491413" cy="677326"/>
        </p:xfrm>
        <a:graphic>
          <a:graphicData uri="http://schemas.openxmlformats.org/drawingml/2006/table">
            <a:tbl>
              <a:tblPr firstRow="1" firstCol="1" bandRow="1">
                <a:tableStyleId>{5C22544A-7EE6-4342-B048-85BDC9FD1C3A}</a:tableStyleId>
              </a:tblPr>
              <a:tblGrid>
                <a:gridCol w="674374">
                  <a:extLst>
                    <a:ext uri="{9D8B030D-6E8A-4147-A177-3AD203B41FA5}">
                      <a16:colId xmlns:a16="http://schemas.microsoft.com/office/drawing/2014/main" val="659316633"/>
                    </a:ext>
                  </a:extLst>
                </a:gridCol>
                <a:gridCol w="6817039">
                  <a:extLst>
                    <a:ext uri="{9D8B030D-6E8A-4147-A177-3AD203B41FA5}">
                      <a16:colId xmlns:a16="http://schemas.microsoft.com/office/drawing/2014/main" val="2136682700"/>
                    </a:ext>
                  </a:extLst>
                </a:gridCol>
              </a:tblGrid>
              <a:tr h="338663">
                <a:tc>
                  <a:txBody>
                    <a:bodyPr/>
                    <a:lstStyle/>
                    <a:p>
                      <a:pPr marL="0" marR="0">
                        <a:lnSpc>
                          <a:spcPct val="107000"/>
                        </a:lnSpc>
                        <a:spcBef>
                          <a:spcPts val="0"/>
                        </a:spcBef>
                        <a:spcAft>
                          <a:spcPts val="0"/>
                        </a:spcAft>
                      </a:pPr>
                      <a:r>
                        <a:rPr lang="en-US" sz="1400">
                          <a:effectLst/>
                        </a:rPr>
                        <a:t>253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Sheet A3.40, A3.42, A3.44.a, A3.44.b, A3.44.c. - Verify "B" finish on north elevation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9006750"/>
                  </a:ext>
                </a:extLst>
              </a:tr>
              <a:tr h="338663">
                <a:tc>
                  <a:txBody>
                    <a:bodyPr/>
                    <a:lstStyle/>
                    <a:p>
                      <a:pPr marL="0" marR="0">
                        <a:lnSpc>
                          <a:spcPct val="107000"/>
                        </a:lnSpc>
                        <a:spcBef>
                          <a:spcPts val="0"/>
                        </a:spcBef>
                        <a:spcAft>
                          <a:spcPts val="0"/>
                        </a:spcAft>
                      </a:pPr>
                      <a:r>
                        <a:rPr lang="en-US" sz="1400">
                          <a:effectLst/>
                        </a:rPr>
                        <a:t>253 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200"/>
                        </a:spcAft>
                      </a:pPr>
                      <a:r>
                        <a:rPr lang="en-US" sz="1400" dirty="0">
                          <a:effectLst/>
                        </a:rPr>
                        <a:t>THIS IS REFERING TO THE PARAPET STUCCO COLOR.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9523651"/>
                  </a:ext>
                </a:extLst>
              </a:tr>
            </a:tbl>
          </a:graphicData>
        </a:graphic>
      </p:graphicFrame>
      <p:pic>
        <p:nvPicPr>
          <p:cNvPr id="7" name="Picture 6" descr="A screenshot of a computer&#10;&#10;Description automatically generated with low confidence">
            <a:extLst>
              <a:ext uri="{FF2B5EF4-FFF2-40B4-BE49-F238E27FC236}">
                <a16:creationId xmlns:a16="http://schemas.microsoft.com/office/drawing/2014/main" id="{CCD11849-2AD5-37B1-9347-043E1C7CD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3992" y="3329519"/>
            <a:ext cx="3018155" cy="2013585"/>
          </a:xfrm>
          <a:prstGeom prst="rect">
            <a:avLst/>
          </a:prstGeom>
        </p:spPr>
      </p:pic>
      <p:pic>
        <p:nvPicPr>
          <p:cNvPr id="8" name="Picture 7" descr="A picture containing building, apartment building&#10;&#10;Description automatically generated">
            <a:extLst>
              <a:ext uri="{FF2B5EF4-FFF2-40B4-BE49-F238E27FC236}">
                <a16:creationId xmlns:a16="http://schemas.microsoft.com/office/drawing/2014/main" id="{D0BC960F-5B1B-8004-F648-BEC9557D6E8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401" y1="47451" x2="47965" y2="17476"/>
                        <a14:foregroundMark x1="47965" y1="17476" x2="58285" y2="26214"/>
                        <a14:foregroundMark x1="58285" y1="26214" x2="56395" y2="42597"/>
                        <a14:foregroundMark x1="56395" y1="42597" x2="50872" y2="47451"/>
                        <a14:foregroundMark x1="50000" y1="11893" x2="52180" y2="22937"/>
                        <a14:foregroundMark x1="52180" y1="22937" x2="55378" y2="12257"/>
                        <a14:foregroundMark x1="55378" y1="12257" x2="46802" y2="12379"/>
                        <a14:foregroundMark x1="51163" y1="10316" x2="58721" y2="21966"/>
                        <a14:foregroundMark x1="58721" y1="21966" x2="48256" y2="14806"/>
                        <a14:foregroundMark x1="48256" y1="14806" x2="50145" y2="10922"/>
                      </a14:backgroundRemoval>
                    </a14:imgEffect>
                  </a14:imgLayer>
                </a14:imgProps>
              </a:ext>
            </a:extLst>
          </a:blip>
          <a:stretch>
            <a:fillRect/>
          </a:stretch>
        </p:blipFill>
        <p:spPr>
          <a:xfrm>
            <a:off x="5349436" y="2210844"/>
            <a:ext cx="3575277" cy="4282031"/>
          </a:xfrm>
          <a:prstGeom prst="rect">
            <a:avLst/>
          </a:prstGeom>
        </p:spPr>
      </p:pic>
    </p:spTree>
    <p:extLst>
      <p:ext uri="{BB962C8B-B14F-4D97-AF65-F5344CB8AC3E}">
        <p14:creationId xmlns:p14="http://schemas.microsoft.com/office/powerpoint/2010/main" val="20235063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3285</TotalTime>
  <Words>1192</Words>
  <Application>Microsoft Office PowerPoint</Application>
  <PresentationFormat>Widescreen</PresentationFormat>
  <Paragraphs>100</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Stencil Std</vt:lpstr>
      <vt:lpstr>Office Theme</vt:lpstr>
      <vt:lpstr>CITY COMMENTS &amp; RESPONSES</vt:lpstr>
      <vt:lpstr>ORB FORMATS / HIVE</vt:lpstr>
      <vt:lpstr>ORB RESOURCE LIBRARY</vt:lpstr>
      <vt:lpstr>FOLLOW SUBMITTAL DIRECTIONS FROM THE CITY</vt:lpstr>
      <vt:lpstr>FILE NAMING / SHEET NAMING CONVENTIONS</vt:lpstr>
      <vt:lpstr>ADDRESS ALL COMMENTS, IN WRITING AND ON THE PLANS</vt:lpstr>
      <vt:lpstr>CONFIRM ALL CONSULTANT COMMENTS HAVE BEEN ADDRESSED</vt:lpstr>
      <vt:lpstr>CONFIRM ALL CONSULTANT COMMENTS ARE COORDINATED THROUGHOUT THE SET</vt:lpstr>
      <vt:lpstr>UNDERSTAND WHAT EACH COMMENT REFERS TO</vt:lpstr>
      <vt:lpstr>DO NOT RECITE THE CODE BOOK BACK TO THE REVIEWER</vt:lpstr>
      <vt:lpstr>SPELING, and GRAMMER’?</vt:lpstr>
      <vt:lpstr>Reviewer expanded comment - #1</vt:lpstr>
      <vt:lpstr>Reviewer expanded comment - #2 don’t apply</vt:lpstr>
      <vt:lpstr>PowerPoint Presentation</vt:lpstr>
      <vt:lpstr>Reviewer’s comment difficult to understand</vt:lpstr>
      <vt:lpstr>PowerPoint Presentation</vt:lpstr>
      <vt:lpstr>CONTINUE THE CONVERSATION</vt:lpstr>
      <vt:lpstr>FOLLOW THROUGH ON ALL YOUR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jhon Heredia</dc:creator>
  <cp:lastModifiedBy>Andres Fernandez</cp:lastModifiedBy>
  <cp:revision>81</cp:revision>
  <cp:lastPrinted>2022-11-20T04:28:42Z</cp:lastPrinted>
  <dcterms:created xsi:type="dcterms:W3CDTF">2022-11-15T03:56:20Z</dcterms:created>
  <dcterms:modified xsi:type="dcterms:W3CDTF">2023-04-27T00:13:09Z</dcterms:modified>
</cp:coreProperties>
</file>